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38"/>
  </p:notesMasterIdLst>
  <p:sldIdLst>
    <p:sldId id="256" r:id="rId2"/>
    <p:sldId id="257" r:id="rId3"/>
    <p:sldId id="266" r:id="rId4"/>
    <p:sldId id="292" r:id="rId5"/>
    <p:sldId id="267" r:id="rId6"/>
    <p:sldId id="268" r:id="rId7"/>
    <p:sldId id="289" r:id="rId8"/>
    <p:sldId id="286" r:id="rId9"/>
    <p:sldId id="259" r:id="rId10"/>
    <p:sldId id="269" r:id="rId11"/>
    <p:sldId id="270" r:id="rId12"/>
    <p:sldId id="271" r:id="rId13"/>
    <p:sldId id="258" r:id="rId14"/>
    <p:sldId id="260" r:id="rId15"/>
    <p:sldId id="272" r:id="rId16"/>
    <p:sldId id="277" r:id="rId17"/>
    <p:sldId id="276" r:id="rId18"/>
    <p:sldId id="281" r:id="rId19"/>
    <p:sldId id="280" r:id="rId20"/>
    <p:sldId id="278" r:id="rId21"/>
    <p:sldId id="282" r:id="rId22"/>
    <p:sldId id="279" r:id="rId23"/>
    <p:sldId id="262" r:id="rId24"/>
    <p:sldId id="287" r:id="rId25"/>
    <p:sldId id="288" r:id="rId26"/>
    <p:sldId id="283" r:id="rId27"/>
    <p:sldId id="273" r:id="rId28"/>
    <p:sldId id="274" r:id="rId29"/>
    <p:sldId id="290" r:id="rId30"/>
    <p:sldId id="275" r:id="rId31"/>
    <p:sldId id="284" r:id="rId32"/>
    <p:sldId id="263" r:id="rId33"/>
    <p:sldId id="285" r:id="rId34"/>
    <p:sldId id="264" r:id="rId35"/>
    <p:sldId id="265" r:id="rId36"/>
    <p:sldId id="291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F2C79B-F981-6F4D-9A5E-6C662CF4BCB0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</dgm:pt>
    <dgm:pt modelId="{35F78609-EFCA-B044-AE9D-B89D1C120D4A}">
      <dgm:prSet phldrT="[Tekst]"/>
      <dgm:spPr/>
      <dgm:t>
        <a:bodyPr/>
        <a:lstStyle/>
        <a:p>
          <a:r>
            <a:rPr lang="pl-PL" dirty="0"/>
            <a:t>plastyczny</a:t>
          </a:r>
        </a:p>
      </dgm:t>
    </dgm:pt>
    <dgm:pt modelId="{DCD5427C-13A8-6240-970E-292691786DEC}" type="parTrans" cxnId="{CC0BB4C9-57E6-AB42-ABB7-6F26BA039E1A}">
      <dgm:prSet/>
      <dgm:spPr/>
      <dgm:t>
        <a:bodyPr/>
        <a:lstStyle/>
        <a:p>
          <a:endParaRPr lang="pl-PL"/>
        </a:p>
      </dgm:t>
    </dgm:pt>
    <dgm:pt modelId="{2400E681-EF41-964C-BF6C-99D28CEE2635}" type="sibTrans" cxnId="{CC0BB4C9-57E6-AB42-ABB7-6F26BA039E1A}">
      <dgm:prSet/>
      <dgm:spPr/>
      <dgm:t>
        <a:bodyPr/>
        <a:lstStyle/>
        <a:p>
          <a:endParaRPr lang="pl-PL"/>
        </a:p>
      </dgm:t>
    </dgm:pt>
    <dgm:pt modelId="{7162F61A-8D42-C74A-82D2-81AA063FC24F}">
      <dgm:prSet phldrT="[Tekst]"/>
      <dgm:spPr/>
      <dgm:t>
        <a:bodyPr/>
        <a:lstStyle/>
        <a:p>
          <a:r>
            <a:rPr lang="pl-PL" dirty="0"/>
            <a:t>piśmienniczy</a:t>
          </a:r>
        </a:p>
      </dgm:t>
    </dgm:pt>
    <dgm:pt modelId="{BCF66848-69E9-BA49-B7C8-8A0F54860557}" type="parTrans" cxnId="{A40FF926-6508-F94D-91E1-03F5E17C84B9}">
      <dgm:prSet/>
      <dgm:spPr/>
      <dgm:t>
        <a:bodyPr/>
        <a:lstStyle/>
        <a:p>
          <a:endParaRPr lang="pl-PL"/>
        </a:p>
      </dgm:t>
    </dgm:pt>
    <dgm:pt modelId="{A92E6893-6AAA-7245-8256-451921AE558B}" type="sibTrans" cxnId="{A40FF926-6508-F94D-91E1-03F5E17C84B9}">
      <dgm:prSet/>
      <dgm:spPr/>
      <dgm:t>
        <a:bodyPr/>
        <a:lstStyle/>
        <a:p>
          <a:endParaRPr lang="pl-PL"/>
        </a:p>
      </dgm:t>
    </dgm:pt>
    <dgm:pt modelId="{CF03AE08-C0D6-DF4F-95D0-DEBFB3A8033E}">
      <dgm:prSet phldrT="[Tekst]"/>
      <dgm:spPr/>
      <dgm:t>
        <a:bodyPr/>
        <a:lstStyle/>
        <a:p>
          <a:r>
            <a:rPr lang="pl-PL" dirty="0"/>
            <a:t>zbiorowy</a:t>
          </a:r>
        </a:p>
      </dgm:t>
    </dgm:pt>
    <dgm:pt modelId="{707124E2-8548-6B47-A953-42776061276C}" type="parTrans" cxnId="{E5DB9739-C77B-D541-882C-231BF3152432}">
      <dgm:prSet/>
      <dgm:spPr/>
      <dgm:t>
        <a:bodyPr/>
        <a:lstStyle/>
        <a:p>
          <a:endParaRPr lang="pl-PL"/>
        </a:p>
      </dgm:t>
    </dgm:pt>
    <dgm:pt modelId="{24B0B9FB-4D71-1248-92CD-3864EC2FC712}" type="sibTrans" cxnId="{E5DB9739-C77B-D541-882C-231BF3152432}">
      <dgm:prSet/>
      <dgm:spPr/>
      <dgm:t>
        <a:bodyPr/>
        <a:lstStyle/>
        <a:p>
          <a:endParaRPr lang="pl-PL"/>
        </a:p>
      </dgm:t>
    </dgm:pt>
    <dgm:pt modelId="{FC3C2C95-B71F-9E42-B8EB-3D2A8FDB6AF5}" type="pres">
      <dgm:prSet presAssocID="{32F2C79B-F981-6F4D-9A5E-6C662CF4BCB0}" presName="Name0" presStyleCnt="0">
        <dgm:presLayoutVars>
          <dgm:chMax val="7"/>
          <dgm:chPref val="7"/>
          <dgm:dir/>
        </dgm:presLayoutVars>
      </dgm:prSet>
      <dgm:spPr/>
    </dgm:pt>
    <dgm:pt modelId="{2BCAFFB2-72BF-0145-BDE9-5A76DBEA36A9}" type="pres">
      <dgm:prSet presAssocID="{32F2C79B-F981-6F4D-9A5E-6C662CF4BCB0}" presName="Name1" presStyleCnt="0"/>
      <dgm:spPr/>
    </dgm:pt>
    <dgm:pt modelId="{35B5BCF3-248D-2E42-966F-2C65467E5827}" type="pres">
      <dgm:prSet presAssocID="{32F2C79B-F981-6F4D-9A5E-6C662CF4BCB0}" presName="cycle" presStyleCnt="0"/>
      <dgm:spPr/>
    </dgm:pt>
    <dgm:pt modelId="{DAD8CF74-40B0-9A40-B6A8-F49774E1622D}" type="pres">
      <dgm:prSet presAssocID="{32F2C79B-F981-6F4D-9A5E-6C662CF4BCB0}" presName="srcNode" presStyleLbl="node1" presStyleIdx="0" presStyleCnt="3"/>
      <dgm:spPr/>
    </dgm:pt>
    <dgm:pt modelId="{3CFCD809-C963-0D44-878D-06F931610CF2}" type="pres">
      <dgm:prSet presAssocID="{32F2C79B-F981-6F4D-9A5E-6C662CF4BCB0}" presName="conn" presStyleLbl="parChTrans1D2" presStyleIdx="0" presStyleCnt="1"/>
      <dgm:spPr/>
    </dgm:pt>
    <dgm:pt modelId="{C8B56189-2666-464D-9ED1-18C60B45E9EB}" type="pres">
      <dgm:prSet presAssocID="{32F2C79B-F981-6F4D-9A5E-6C662CF4BCB0}" presName="extraNode" presStyleLbl="node1" presStyleIdx="0" presStyleCnt="3"/>
      <dgm:spPr/>
    </dgm:pt>
    <dgm:pt modelId="{C74F9CF1-72BB-A54C-9638-1E27DD2864D3}" type="pres">
      <dgm:prSet presAssocID="{32F2C79B-F981-6F4D-9A5E-6C662CF4BCB0}" presName="dstNode" presStyleLbl="node1" presStyleIdx="0" presStyleCnt="3"/>
      <dgm:spPr/>
    </dgm:pt>
    <dgm:pt modelId="{11C9DE7D-D6FB-1A4D-9BC5-D91D8BF77C20}" type="pres">
      <dgm:prSet presAssocID="{35F78609-EFCA-B044-AE9D-B89D1C120D4A}" presName="text_1" presStyleLbl="node1" presStyleIdx="0" presStyleCnt="3">
        <dgm:presLayoutVars>
          <dgm:bulletEnabled val="1"/>
        </dgm:presLayoutVars>
      </dgm:prSet>
      <dgm:spPr/>
    </dgm:pt>
    <dgm:pt modelId="{36B335B2-F2A4-7746-A22E-B0B2667CE82C}" type="pres">
      <dgm:prSet presAssocID="{35F78609-EFCA-B044-AE9D-B89D1C120D4A}" presName="accent_1" presStyleCnt="0"/>
      <dgm:spPr/>
    </dgm:pt>
    <dgm:pt modelId="{C072EEB2-384D-8B4D-8C9D-0F2F6D9C729F}" type="pres">
      <dgm:prSet presAssocID="{35F78609-EFCA-B044-AE9D-B89D1C120D4A}" presName="accentRepeatNode" presStyleLbl="solidFgAcc1" presStyleIdx="0" presStyleCnt="3"/>
      <dgm:spPr/>
    </dgm:pt>
    <dgm:pt modelId="{9C199F73-32B6-C24B-A7D1-CE04CFDE6324}" type="pres">
      <dgm:prSet presAssocID="{7162F61A-8D42-C74A-82D2-81AA063FC24F}" presName="text_2" presStyleLbl="node1" presStyleIdx="1" presStyleCnt="3">
        <dgm:presLayoutVars>
          <dgm:bulletEnabled val="1"/>
        </dgm:presLayoutVars>
      </dgm:prSet>
      <dgm:spPr/>
    </dgm:pt>
    <dgm:pt modelId="{49D1BF6D-3110-5047-8B79-C01B18C975E8}" type="pres">
      <dgm:prSet presAssocID="{7162F61A-8D42-C74A-82D2-81AA063FC24F}" presName="accent_2" presStyleCnt="0"/>
      <dgm:spPr/>
    </dgm:pt>
    <dgm:pt modelId="{4EA57A6D-717B-874E-952A-CCBE15A8C43F}" type="pres">
      <dgm:prSet presAssocID="{7162F61A-8D42-C74A-82D2-81AA063FC24F}" presName="accentRepeatNode" presStyleLbl="solidFgAcc1" presStyleIdx="1" presStyleCnt="3"/>
      <dgm:spPr/>
    </dgm:pt>
    <dgm:pt modelId="{546ADB95-5554-6E4B-8898-FB395EE1EA65}" type="pres">
      <dgm:prSet presAssocID="{CF03AE08-C0D6-DF4F-95D0-DEBFB3A8033E}" presName="text_3" presStyleLbl="node1" presStyleIdx="2" presStyleCnt="3">
        <dgm:presLayoutVars>
          <dgm:bulletEnabled val="1"/>
        </dgm:presLayoutVars>
      </dgm:prSet>
      <dgm:spPr/>
    </dgm:pt>
    <dgm:pt modelId="{B68D9A5D-BC92-F247-AA87-89D070110FFD}" type="pres">
      <dgm:prSet presAssocID="{CF03AE08-C0D6-DF4F-95D0-DEBFB3A8033E}" presName="accent_3" presStyleCnt="0"/>
      <dgm:spPr/>
    </dgm:pt>
    <dgm:pt modelId="{08BAA7E4-1BB5-ED4D-BED2-EAF27D0E5DFF}" type="pres">
      <dgm:prSet presAssocID="{CF03AE08-C0D6-DF4F-95D0-DEBFB3A8033E}" presName="accentRepeatNode" presStyleLbl="solidFgAcc1" presStyleIdx="2" presStyleCnt="3"/>
      <dgm:spPr/>
    </dgm:pt>
  </dgm:ptLst>
  <dgm:cxnLst>
    <dgm:cxn modelId="{57DF520C-A835-7841-9949-0CF4E0DE93B8}" type="presOf" srcId="{2400E681-EF41-964C-BF6C-99D28CEE2635}" destId="{3CFCD809-C963-0D44-878D-06F931610CF2}" srcOrd="0" destOrd="0" presId="urn:microsoft.com/office/officeart/2008/layout/VerticalCurvedList"/>
    <dgm:cxn modelId="{17CB8B1C-DB5A-A444-8D1F-7950C8D94782}" type="presOf" srcId="{32F2C79B-F981-6F4D-9A5E-6C662CF4BCB0}" destId="{FC3C2C95-B71F-9E42-B8EB-3D2A8FDB6AF5}" srcOrd="0" destOrd="0" presId="urn:microsoft.com/office/officeart/2008/layout/VerticalCurvedList"/>
    <dgm:cxn modelId="{A40FF926-6508-F94D-91E1-03F5E17C84B9}" srcId="{32F2C79B-F981-6F4D-9A5E-6C662CF4BCB0}" destId="{7162F61A-8D42-C74A-82D2-81AA063FC24F}" srcOrd="1" destOrd="0" parTransId="{BCF66848-69E9-BA49-B7C8-8A0F54860557}" sibTransId="{A92E6893-6AAA-7245-8256-451921AE558B}"/>
    <dgm:cxn modelId="{E5DB9739-C77B-D541-882C-231BF3152432}" srcId="{32F2C79B-F981-6F4D-9A5E-6C662CF4BCB0}" destId="{CF03AE08-C0D6-DF4F-95D0-DEBFB3A8033E}" srcOrd="2" destOrd="0" parTransId="{707124E2-8548-6B47-A953-42776061276C}" sibTransId="{24B0B9FB-4D71-1248-92CD-3864EC2FC712}"/>
    <dgm:cxn modelId="{DDA0E3A2-7848-4545-9CC1-60B2B2C3A067}" type="presOf" srcId="{CF03AE08-C0D6-DF4F-95D0-DEBFB3A8033E}" destId="{546ADB95-5554-6E4B-8898-FB395EE1EA65}" srcOrd="0" destOrd="0" presId="urn:microsoft.com/office/officeart/2008/layout/VerticalCurvedList"/>
    <dgm:cxn modelId="{CC0BB4C9-57E6-AB42-ABB7-6F26BA039E1A}" srcId="{32F2C79B-F981-6F4D-9A5E-6C662CF4BCB0}" destId="{35F78609-EFCA-B044-AE9D-B89D1C120D4A}" srcOrd="0" destOrd="0" parTransId="{DCD5427C-13A8-6240-970E-292691786DEC}" sibTransId="{2400E681-EF41-964C-BF6C-99D28CEE2635}"/>
    <dgm:cxn modelId="{8E9D49D2-87E8-2B4C-A1EF-115FEF94F772}" type="presOf" srcId="{35F78609-EFCA-B044-AE9D-B89D1C120D4A}" destId="{11C9DE7D-D6FB-1A4D-9BC5-D91D8BF77C20}" srcOrd="0" destOrd="0" presId="urn:microsoft.com/office/officeart/2008/layout/VerticalCurvedList"/>
    <dgm:cxn modelId="{48B1B2DE-0CA5-4343-A180-CDCB6D8F2330}" type="presOf" srcId="{7162F61A-8D42-C74A-82D2-81AA063FC24F}" destId="{9C199F73-32B6-C24B-A7D1-CE04CFDE6324}" srcOrd="0" destOrd="0" presId="urn:microsoft.com/office/officeart/2008/layout/VerticalCurvedList"/>
    <dgm:cxn modelId="{133537AF-BB61-0247-B9D7-C615F4F166B8}" type="presParOf" srcId="{FC3C2C95-B71F-9E42-B8EB-3D2A8FDB6AF5}" destId="{2BCAFFB2-72BF-0145-BDE9-5A76DBEA36A9}" srcOrd="0" destOrd="0" presId="urn:microsoft.com/office/officeart/2008/layout/VerticalCurvedList"/>
    <dgm:cxn modelId="{374C7F78-695C-024E-91C1-5BE29932ACAF}" type="presParOf" srcId="{2BCAFFB2-72BF-0145-BDE9-5A76DBEA36A9}" destId="{35B5BCF3-248D-2E42-966F-2C65467E5827}" srcOrd="0" destOrd="0" presId="urn:microsoft.com/office/officeart/2008/layout/VerticalCurvedList"/>
    <dgm:cxn modelId="{8A80EFC8-EB61-F24B-B46F-7E293FCFFF87}" type="presParOf" srcId="{35B5BCF3-248D-2E42-966F-2C65467E5827}" destId="{DAD8CF74-40B0-9A40-B6A8-F49774E1622D}" srcOrd="0" destOrd="0" presId="urn:microsoft.com/office/officeart/2008/layout/VerticalCurvedList"/>
    <dgm:cxn modelId="{DB89F81E-E267-D447-92B0-3C5E1F2A1FE3}" type="presParOf" srcId="{35B5BCF3-248D-2E42-966F-2C65467E5827}" destId="{3CFCD809-C963-0D44-878D-06F931610CF2}" srcOrd="1" destOrd="0" presId="urn:microsoft.com/office/officeart/2008/layout/VerticalCurvedList"/>
    <dgm:cxn modelId="{9A70145A-29F3-444F-BC7F-B3DB76396B7E}" type="presParOf" srcId="{35B5BCF3-248D-2E42-966F-2C65467E5827}" destId="{C8B56189-2666-464D-9ED1-18C60B45E9EB}" srcOrd="2" destOrd="0" presId="urn:microsoft.com/office/officeart/2008/layout/VerticalCurvedList"/>
    <dgm:cxn modelId="{D0EC2B6B-55A1-8F49-AE73-9BB77B74C5ED}" type="presParOf" srcId="{35B5BCF3-248D-2E42-966F-2C65467E5827}" destId="{C74F9CF1-72BB-A54C-9638-1E27DD2864D3}" srcOrd="3" destOrd="0" presId="urn:microsoft.com/office/officeart/2008/layout/VerticalCurvedList"/>
    <dgm:cxn modelId="{F82D7292-9427-AC48-BDC1-F15975A51E0C}" type="presParOf" srcId="{2BCAFFB2-72BF-0145-BDE9-5A76DBEA36A9}" destId="{11C9DE7D-D6FB-1A4D-9BC5-D91D8BF77C20}" srcOrd="1" destOrd="0" presId="urn:microsoft.com/office/officeart/2008/layout/VerticalCurvedList"/>
    <dgm:cxn modelId="{68F16B1F-5755-524C-82B2-B31374B5A013}" type="presParOf" srcId="{2BCAFFB2-72BF-0145-BDE9-5A76DBEA36A9}" destId="{36B335B2-F2A4-7746-A22E-B0B2667CE82C}" srcOrd="2" destOrd="0" presId="urn:microsoft.com/office/officeart/2008/layout/VerticalCurvedList"/>
    <dgm:cxn modelId="{F9349DBB-893E-0A43-B997-03F39BDA574E}" type="presParOf" srcId="{36B335B2-F2A4-7746-A22E-B0B2667CE82C}" destId="{C072EEB2-384D-8B4D-8C9D-0F2F6D9C729F}" srcOrd="0" destOrd="0" presId="urn:microsoft.com/office/officeart/2008/layout/VerticalCurvedList"/>
    <dgm:cxn modelId="{D28D0367-4E9F-7640-A466-6C44A86573CB}" type="presParOf" srcId="{2BCAFFB2-72BF-0145-BDE9-5A76DBEA36A9}" destId="{9C199F73-32B6-C24B-A7D1-CE04CFDE6324}" srcOrd="3" destOrd="0" presId="urn:microsoft.com/office/officeart/2008/layout/VerticalCurvedList"/>
    <dgm:cxn modelId="{09F5865D-1D2C-C247-BA24-90DC776B3D70}" type="presParOf" srcId="{2BCAFFB2-72BF-0145-BDE9-5A76DBEA36A9}" destId="{49D1BF6D-3110-5047-8B79-C01B18C975E8}" srcOrd="4" destOrd="0" presId="urn:microsoft.com/office/officeart/2008/layout/VerticalCurvedList"/>
    <dgm:cxn modelId="{36B10056-153F-C046-B47C-710C689FC5F9}" type="presParOf" srcId="{49D1BF6D-3110-5047-8B79-C01B18C975E8}" destId="{4EA57A6D-717B-874E-952A-CCBE15A8C43F}" srcOrd="0" destOrd="0" presId="urn:microsoft.com/office/officeart/2008/layout/VerticalCurvedList"/>
    <dgm:cxn modelId="{F4FC7BE4-F16D-CD4A-8B52-52C59F73E3EF}" type="presParOf" srcId="{2BCAFFB2-72BF-0145-BDE9-5A76DBEA36A9}" destId="{546ADB95-5554-6E4B-8898-FB395EE1EA65}" srcOrd="5" destOrd="0" presId="urn:microsoft.com/office/officeart/2008/layout/VerticalCurvedList"/>
    <dgm:cxn modelId="{2C812594-97B1-9847-AEAA-3D591B54F058}" type="presParOf" srcId="{2BCAFFB2-72BF-0145-BDE9-5A76DBEA36A9}" destId="{B68D9A5D-BC92-F247-AA87-89D070110FFD}" srcOrd="6" destOrd="0" presId="urn:microsoft.com/office/officeart/2008/layout/VerticalCurvedList"/>
    <dgm:cxn modelId="{AC312BB1-D900-A84D-BA97-E6A649903695}" type="presParOf" srcId="{B68D9A5D-BC92-F247-AA87-89D070110FFD}" destId="{08BAA7E4-1BB5-ED4D-BED2-EAF27D0E5D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EDA2F7-3F25-F442-B26F-DCA58829359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l-PL"/>
        </a:p>
      </dgm:t>
    </dgm:pt>
    <dgm:pt modelId="{D6BDA587-1282-314B-8B26-E0A2CED02E24}">
      <dgm:prSet phldrT="[Tekst]"/>
      <dgm:spPr/>
      <dgm:t>
        <a:bodyPr/>
        <a:lstStyle/>
        <a:p>
          <a:r>
            <a:rPr lang="pl-PL" dirty="0"/>
            <a:t>Prawo do decydowania o upublicznieniu wizerunku</a:t>
          </a:r>
        </a:p>
      </dgm:t>
    </dgm:pt>
    <dgm:pt modelId="{28AD4068-452F-8B41-8FBB-D85E54858E84}" type="parTrans" cxnId="{1168EE1F-B06C-8D49-9878-AAC6B6AD8AF0}">
      <dgm:prSet/>
      <dgm:spPr/>
      <dgm:t>
        <a:bodyPr/>
        <a:lstStyle/>
        <a:p>
          <a:endParaRPr lang="pl-PL"/>
        </a:p>
      </dgm:t>
    </dgm:pt>
    <dgm:pt modelId="{15B26B96-BBD2-BC42-9135-55B1FC09AD9C}" type="sibTrans" cxnId="{1168EE1F-B06C-8D49-9878-AAC6B6AD8AF0}">
      <dgm:prSet phldrT="01" phldr="0"/>
      <dgm:spPr/>
      <dgm:t>
        <a:bodyPr/>
        <a:lstStyle/>
        <a:p>
          <a:r>
            <a:rPr lang="pl-PL"/>
            <a:t>01</a:t>
          </a:r>
        </a:p>
      </dgm:t>
    </dgm:pt>
    <dgm:pt modelId="{E334D54F-6EE0-7143-B902-343DDA7A033D}">
      <dgm:prSet phldrT="[Tekst]"/>
      <dgm:spPr/>
      <dgm:t>
        <a:bodyPr/>
        <a:lstStyle/>
        <a:p>
          <a:r>
            <a:rPr lang="pl-PL" dirty="0"/>
            <a:t>Prawo do sprzeciwiania się rozpowszechnieniu wizerunku</a:t>
          </a:r>
        </a:p>
      </dgm:t>
    </dgm:pt>
    <dgm:pt modelId="{94527E93-DA30-994F-B57A-7095BE217732}" type="parTrans" cxnId="{0B6F77E4-1AAB-BF42-AEBF-31F646902122}">
      <dgm:prSet/>
      <dgm:spPr/>
      <dgm:t>
        <a:bodyPr/>
        <a:lstStyle/>
        <a:p>
          <a:endParaRPr lang="pl-PL"/>
        </a:p>
      </dgm:t>
    </dgm:pt>
    <dgm:pt modelId="{AB85DBE3-0BA2-0A48-8593-2D1BF4AFE2A4}" type="sibTrans" cxnId="{0B6F77E4-1AAB-BF42-AEBF-31F646902122}">
      <dgm:prSet phldrT="02" phldr="0"/>
      <dgm:spPr/>
      <dgm:t>
        <a:bodyPr/>
        <a:lstStyle/>
        <a:p>
          <a:r>
            <a:rPr lang="pl-PL"/>
            <a:t>02</a:t>
          </a:r>
        </a:p>
      </dgm:t>
    </dgm:pt>
    <dgm:pt modelId="{2273CFD9-BBB3-4540-8DE3-73BB111E5C93}">
      <dgm:prSet phldrT="[Tekst]"/>
      <dgm:spPr/>
      <dgm:t>
        <a:bodyPr/>
        <a:lstStyle/>
        <a:p>
          <a:r>
            <a:rPr lang="pl-PL" dirty="0"/>
            <a:t>Prawo do komercyjnego wykorzystania wizerunku </a:t>
          </a:r>
        </a:p>
      </dgm:t>
    </dgm:pt>
    <dgm:pt modelId="{8C548EF4-A352-F042-88F5-D59D4BB7F559}" type="parTrans" cxnId="{F33B017D-E9E9-9540-89CD-C51C9B87EB9E}">
      <dgm:prSet/>
      <dgm:spPr/>
      <dgm:t>
        <a:bodyPr/>
        <a:lstStyle/>
        <a:p>
          <a:endParaRPr lang="pl-PL"/>
        </a:p>
      </dgm:t>
    </dgm:pt>
    <dgm:pt modelId="{B9158E47-2E46-D546-B42B-39AEF59C314D}" type="sibTrans" cxnId="{F33B017D-E9E9-9540-89CD-C51C9B87EB9E}">
      <dgm:prSet phldrT="03" phldr="0"/>
      <dgm:spPr/>
      <dgm:t>
        <a:bodyPr/>
        <a:lstStyle/>
        <a:p>
          <a:r>
            <a:rPr lang="pl-PL"/>
            <a:t>03</a:t>
          </a:r>
        </a:p>
      </dgm:t>
    </dgm:pt>
    <dgm:pt modelId="{86DCB42B-1C13-BB45-A02A-F888C60451DB}" type="pres">
      <dgm:prSet presAssocID="{D3EDA2F7-3F25-F442-B26F-DCA58829359B}" presName="Name0" presStyleCnt="0">
        <dgm:presLayoutVars>
          <dgm:animLvl val="lvl"/>
          <dgm:resizeHandles val="exact"/>
        </dgm:presLayoutVars>
      </dgm:prSet>
      <dgm:spPr/>
    </dgm:pt>
    <dgm:pt modelId="{4637430A-5D0D-BC4B-BA55-0FD84BCAB168}" type="pres">
      <dgm:prSet presAssocID="{D6BDA587-1282-314B-8B26-E0A2CED02E24}" presName="compositeNode" presStyleCnt="0">
        <dgm:presLayoutVars>
          <dgm:bulletEnabled val="1"/>
        </dgm:presLayoutVars>
      </dgm:prSet>
      <dgm:spPr/>
    </dgm:pt>
    <dgm:pt modelId="{6587F9FC-8EA9-1048-A6F0-9C6238DDEDCA}" type="pres">
      <dgm:prSet presAssocID="{D6BDA587-1282-314B-8B26-E0A2CED02E24}" presName="bgRect" presStyleLbl="alignNode1" presStyleIdx="0" presStyleCnt="3"/>
      <dgm:spPr/>
    </dgm:pt>
    <dgm:pt modelId="{0C23DDC2-BAD1-A744-B09F-25720B4C804E}" type="pres">
      <dgm:prSet presAssocID="{15B26B96-BBD2-BC42-9135-55B1FC09AD9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197A87D1-9691-AD4F-A281-0572E5363FC0}" type="pres">
      <dgm:prSet presAssocID="{D6BDA587-1282-314B-8B26-E0A2CED02E24}" presName="nodeRect" presStyleLbl="alignNode1" presStyleIdx="0" presStyleCnt="3">
        <dgm:presLayoutVars>
          <dgm:bulletEnabled val="1"/>
        </dgm:presLayoutVars>
      </dgm:prSet>
      <dgm:spPr/>
    </dgm:pt>
    <dgm:pt modelId="{871BF128-203E-B04C-B0DD-B55F1C2882AE}" type="pres">
      <dgm:prSet presAssocID="{15B26B96-BBD2-BC42-9135-55B1FC09AD9C}" presName="sibTrans" presStyleCnt="0"/>
      <dgm:spPr/>
    </dgm:pt>
    <dgm:pt modelId="{5D65EF36-3861-6848-9AA6-7605E75C79D3}" type="pres">
      <dgm:prSet presAssocID="{E334D54F-6EE0-7143-B902-343DDA7A033D}" presName="compositeNode" presStyleCnt="0">
        <dgm:presLayoutVars>
          <dgm:bulletEnabled val="1"/>
        </dgm:presLayoutVars>
      </dgm:prSet>
      <dgm:spPr/>
    </dgm:pt>
    <dgm:pt modelId="{2127AB5F-1011-2440-A6A5-59AE010CB5C3}" type="pres">
      <dgm:prSet presAssocID="{E334D54F-6EE0-7143-B902-343DDA7A033D}" presName="bgRect" presStyleLbl="alignNode1" presStyleIdx="1" presStyleCnt="3"/>
      <dgm:spPr/>
    </dgm:pt>
    <dgm:pt modelId="{293BAB60-AA21-2A41-BD9C-1927527E8B89}" type="pres">
      <dgm:prSet presAssocID="{AB85DBE3-0BA2-0A48-8593-2D1BF4AFE2A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B808BF5E-52D9-6147-812C-8C92E9A2DC45}" type="pres">
      <dgm:prSet presAssocID="{E334D54F-6EE0-7143-B902-343DDA7A033D}" presName="nodeRect" presStyleLbl="alignNode1" presStyleIdx="1" presStyleCnt="3">
        <dgm:presLayoutVars>
          <dgm:bulletEnabled val="1"/>
        </dgm:presLayoutVars>
      </dgm:prSet>
      <dgm:spPr/>
    </dgm:pt>
    <dgm:pt modelId="{C748720E-55F0-4743-8073-1862BF48CE4E}" type="pres">
      <dgm:prSet presAssocID="{AB85DBE3-0BA2-0A48-8593-2D1BF4AFE2A4}" presName="sibTrans" presStyleCnt="0"/>
      <dgm:spPr/>
    </dgm:pt>
    <dgm:pt modelId="{2B1DCBC8-EF19-0F46-BA56-C26D31073CE6}" type="pres">
      <dgm:prSet presAssocID="{2273CFD9-BBB3-4540-8DE3-73BB111E5C93}" presName="compositeNode" presStyleCnt="0">
        <dgm:presLayoutVars>
          <dgm:bulletEnabled val="1"/>
        </dgm:presLayoutVars>
      </dgm:prSet>
      <dgm:spPr/>
    </dgm:pt>
    <dgm:pt modelId="{A5149935-5858-3943-8DA7-6AC9463AAAB1}" type="pres">
      <dgm:prSet presAssocID="{2273CFD9-BBB3-4540-8DE3-73BB111E5C93}" presName="bgRect" presStyleLbl="alignNode1" presStyleIdx="2" presStyleCnt="3"/>
      <dgm:spPr/>
    </dgm:pt>
    <dgm:pt modelId="{831B3FE8-2AAF-1540-B932-D953265D5110}" type="pres">
      <dgm:prSet presAssocID="{B9158E47-2E46-D546-B42B-39AEF59C314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0BA20F7-3FA6-EE41-8427-5F24EC29C403}" type="pres">
      <dgm:prSet presAssocID="{2273CFD9-BBB3-4540-8DE3-73BB111E5C9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168EE1F-B06C-8D49-9878-AAC6B6AD8AF0}" srcId="{D3EDA2F7-3F25-F442-B26F-DCA58829359B}" destId="{D6BDA587-1282-314B-8B26-E0A2CED02E24}" srcOrd="0" destOrd="0" parTransId="{28AD4068-452F-8B41-8FBB-D85E54858E84}" sibTransId="{15B26B96-BBD2-BC42-9135-55B1FC09AD9C}"/>
    <dgm:cxn modelId="{18383A22-C9DB-D647-B502-302E2FA39D5B}" type="presOf" srcId="{AB85DBE3-0BA2-0A48-8593-2D1BF4AFE2A4}" destId="{293BAB60-AA21-2A41-BD9C-1927527E8B89}" srcOrd="0" destOrd="0" presId="urn:microsoft.com/office/officeart/2016/7/layout/LinearBlockProcessNumbered"/>
    <dgm:cxn modelId="{52C64F2C-DCE4-9645-818C-4F82FE568721}" type="presOf" srcId="{E334D54F-6EE0-7143-B902-343DDA7A033D}" destId="{2127AB5F-1011-2440-A6A5-59AE010CB5C3}" srcOrd="0" destOrd="0" presId="urn:microsoft.com/office/officeart/2016/7/layout/LinearBlockProcessNumbered"/>
    <dgm:cxn modelId="{69FE4333-05B8-BF47-9BB1-2364F94C20EE}" type="presOf" srcId="{D3EDA2F7-3F25-F442-B26F-DCA58829359B}" destId="{86DCB42B-1C13-BB45-A02A-F888C60451DB}" srcOrd="0" destOrd="0" presId="urn:microsoft.com/office/officeart/2016/7/layout/LinearBlockProcessNumbered"/>
    <dgm:cxn modelId="{C23FF957-FDED-DE45-B74C-0C4CE58EF6E0}" type="presOf" srcId="{2273CFD9-BBB3-4540-8DE3-73BB111E5C93}" destId="{A5149935-5858-3943-8DA7-6AC9463AAAB1}" srcOrd="0" destOrd="0" presId="urn:microsoft.com/office/officeart/2016/7/layout/LinearBlockProcessNumbered"/>
    <dgm:cxn modelId="{E7635F5A-A94D-B04F-8EBA-E7B5CD8C86E9}" type="presOf" srcId="{D6BDA587-1282-314B-8B26-E0A2CED02E24}" destId="{6587F9FC-8EA9-1048-A6F0-9C6238DDEDCA}" srcOrd="0" destOrd="0" presId="urn:microsoft.com/office/officeart/2016/7/layout/LinearBlockProcessNumbered"/>
    <dgm:cxn modelId="{F33B017D-E9E9-9540-89CD-C51C9B87EB9E}" srcId="{D3EDA2F7-3F25-F442-B26F-DCA58829359B}" destId="{2273CFD9-BBB3-4540-8DE3-73BB111E5C93}" srcOrd="2" destOrd="0" parTransId="{8C548EF4-A352-F042-88F5-D59D4BB7F559}" sibTransId="{B9158E47-2E46-D546-B42B-39AEF59C314D}"/>
    <dgm:cxn modelId="{29A50F93-1485-D64E-B115-CFDD6E349952}" type="presOf" srcId="{B9158E47-2E46-D546-B42B-39AEF59C314D}" destId="{831B3FE8-2AAF-1540-B932-D953265D5110}" srcOrd="0" destOrd="0" presId="urn:microsoft.com/office/officeart/2016/7/layout/LinearBlockProcessNumbered"/>
    <dgm:cxn modelId="{2B6F93A6-0679-EC4D-B780-B3B54F84A33B}" type="presOf" srcId="{D6BDA587-1282-314B-8B26-E0A2CED02E24}" destId="{197A87D1-9691-AD4F-A281-0572E5363FC0}" srcOrd="1" destOrd="0" presId="urn:microsoft.com/office/officeart/2016/7/layout/LinearBlockProcessNumbered"/>
    <dgm:cxn modelId="{4C20ADBC-3D3A-424A-801F-43DA509CA2B0}" type="presOf" srcId="{2273CFD9-BBB3-4540-8DE3-73BB111E5C93}" destId="{60BA20F7-3FA6-EE41-8427-5F24EC29C403}" srcOrd="1" destOrd="0" presId="urn:microsoft.com/office/officeart/2016/7/layout/LinearBlockProcessNumbered"/>
    <dgm:cxn modelId="{4016F8C5-C892-364F-8D58-F564AB3BB05F}" type="presOf" srcId="{E334D54F-6EE0-7143-B902-343DDA7A033D}" destId="{B808BF5E-52D9-6147-812C-8C92E9A2DC45}" srcOrd="1" destOrd="0" presId="urn:microsoft.com/office/officeart/2016/7/layout/LinearBlockProcessNumbered"/>
    <dgm:cxn modelId="{9498C9CD-B8C7-A04C-8CE1-22B3E31DBF3D}" type="presOf" srcId="{15B26B96-BBD2-BC42-9135-55B1FC09AD9C}" destId="{0C23DDC2-BAD1-A744-B09F-25720B4C804E}" srcOrd="0" destOrd="0" presId="urn:microsoft.com/office/officeart/2016/7/layout/LinearBlockProcessNumbered"/>
    <dgm:cxn modelId="{0B6F77E4-1AAB-BF42-AEBF-31F646902122}" srcId="{D3EDA2F7-3F25-F442-B26F-DCA58829359B}" destId="{E334D54F-6EE0-7143-B902-343DDA7A033D}" srcOrd="1" destOrd="0" parTransId="{94527E93-DA30-994F-B57A-7095BE217732}" sibTransId="{AB85DBE3-0BA2-0A48-8593-2D1BF4AFE2A4}"/>
    <dgm:cxn modelId="{7870D1EE-183C-9A48-A157-E9F4458EDD0D}" type="presParOf" srcId="{86DCB42B-1C13-BB45-A02A-F888C60451DB}" destId="{4637430A-5D0D-BC4B-BA55-0FD84BCAB168}" srcOrd="0" destOrd="0" presId="urn:microsoft.com/office/officeart/2016/7/layout/LinearBlockProcessNumbered"/>
    <dgm:cxn modelId="{DF977BC5-7AC1-1548-AEA0-D2AA7A1E70CD}" type="presParOf" srcId="{4637430A-5D0D-BC4B-BA55-0FD84BCAB168}" destId="{6587F9FC-8EA9-1048-A6F0-9C6238DDEDCA}" srcOrd="0" destOrd="0" presId="urn:microsoft.com/office/officeart/2016/7/layout/LinearBlockProcessNumbered"/>
    <dgm:cxn modelId="{DC846E9B-3030-F94B-B4AB-C07340456506}" type="presParOf" srcId="{4637430A-5D0D-BC4B-BA55-0FD84BCAB168}" destId="{0C23DDC2-BAD1-A744-B09F-25720B4C804E}" srcOrd="1" destOrd="0" presId="urn:microsoft.com/office/officeart/2016/7/layout/LinearBlockProcessNumbered"/>
    <dgm:cxn modelId="{18D69ED4-C23D-B34A-A74C-24F8F9CB3DEC}" type="presParOf" srcId="{4637430A-5D0D-BC4B-BA55-0FD84BCAB168}" destId="{197A87D1-9691-AD4F-A281-0572E5363FC0}" srcOrd="2" destOrd="0" presId="urn:microsoft.com/office/officeart/2016/7/layout/LinearBlockProcessNumbered"/>
    <dgm:cxn modelId="{0417F9E6-12AB-1145-9943-69D2F4146C2F}" type="presParOf" srcId="{86DCB42B-1C13-BB45-A02A-F888C60451DB}" destId="{871BF128-203E-B04C-B0DD-B55F1C2882AE}" srcOrd="1" destOrd="0" presId="urn:microsoft.com/office/officeart/2016/7/layout/LinearBlockProcessNumbered"/>
    <dgm:cxn modelId="{C9BBC8E0-03B2-CC4A-8ED8-308BB96FF360}" type="presParOf" srcId="{86DCB42B-1C13-BB45-A02A-F888C60451DB}" destId="{5D65EF36-3861-6848-9AA6-7605E75C79D3}" srcOrd="2" destOrd="0" presId="urn:microsoft.com/office/officeart/2016/7/layout/LinearBlockProcessNumbered"/>
    <dgm:cxn modelId="{16405B4F-1C3E-2349-8C5F-080571FC9C8C}" type="presParOf" srcId="{5D65EF36-3861-6848-9AA6-7605E75C79D3}" destId="{2127AB5F-1011-2440-A6A5-59AE010CB5C3}" srcOrd="0" destOrd="0" presId="urn:microsoft.com/office/officeart/2016/7/layout/LinearBlockProcessNumbered"/>
    <dgm:cxn modelId="{A7F8568A-3BB3-4445-B8F7-E83A5549FE9F}" type="presParOf" srcId="{5D65EF36-3861-6848-9AA6-7605E75C79D3}" destId="{293BAB60-AA21-2A41-BD9C-1927527E8B89}" srcOrd="1" destOrd="0" presId="urn:microsoft.com/office/officeart/2016/7/layout/LinearBlockProcessNumbered"/>
    <dgm:cxn modelId="{1083423A-1572-9B45-8AE2-DB3758240A86}" type="presParOf" srcId="{5D65EF36-3861-6848-9AA6-7605E75C79D3}" destId="{B808BF5E-52D9-6147-812C-8C92E9A2DC45}" srcOrd="2" destOrd="0" presId="urn:microsoft.com/office/officeart/2016/7/layout/LinearBlockProcessNumbered"/>
    <dgm:cxn modelId="{3BF7B047-888A-0C4D-B329-7AEBF10A9AB3}" type="presParOf" srcId="{86DCB42B-1C13-BB45-A02A-F888C60451DB}" destId="{C748720E-55F0-4743-8073-1862BF48CE4E}" srcOrd="3" destOrd="0" presId="urn:microsoft.com/office/officeart/2016/7/layout/LinearBlockProcessNumbered"/>
    <dgm:cxn modelId="{235BE82C-9A75-DD48-913A-B47B703666D7}" type="presParOf" srcId="{86DCB42B-1C13-BB45-A02A-F888C60451DB}" destId="{2B1DCBC8-EF19-0F46-BA56-C26D31073CE6}" srcOrd="4" destOrd="0" presId="urn:microsoft.com/office/officeart/2016/7/layout/LinearBlockProcessNumbered"/>
    <dgm:cxn modelId="{F92F6C26-FFB7-6D46-B230-1E1BC454AFE2}" type="presParOf" srcId="{2B1DCBC8-EF19-0F46-BA56-C26D31073CE6}" destId="{A5149935-5858-3943-8DA7-6AC9463AAAB1}" srcOrd="0" destOrd="0" presId="urn:microsoft.com/office/officeart/2016/7/layout/LinearBlockProcessNumbered"/>
    <dgm:cxn modelId="{6A7111C1-F250-6D4A-AF5A-1A1E14A42373}" type="presParOf" srcId="{2B1DCBC8-EF19-0F46-BA56-C26D31073CE6}" destId="{831B3FE8-2AAF-1540-B932-D953265D5110}" srcOrd="1" destOrd="0" presId="urn:microsoft.com/office/officeart/2016/7/layout/LinearBlockProcessNumbered"/>
    <dgm:cxn modelId="{E2C7E926-EDA9-224C-A71C-82CE027D5506}" type="presParOf" srcId="{2B1DCBC8-EF19-0F46-BA56-C26D31073CE6}" destId="{60BA20F7-3FA6-EE41-8427-5F24EC29C40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E82E94-0DB9-B94E-9D43-36AF2950C2B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185B33B-5C0C-3844-B1CF-2978AB5B655F}">
      <dgm:prSet phldrT="[Tekst]"/>
      <dgm:spPr/>
      <dgm:t>
        <a:bodyPr/>
        <a:lstStyle/>
        <a:p>
          <a:r>
            <a:rPr lang="pl-PL" dirty="0"/>
            <a:t>Wizerunki pozowane</a:t>
          </a:r>
        </a:p>
      </dgm:t>
    </dgm:pt>
    <dgm:pt modelId="{2A25D88D-A973-7A48-AC48-7EE0BC014725}" type="parTrans" cxnId="{9C8AE572-D52A-EE45-9EF9-83B2C82C9F0D}">
      <dgm:prSet/>
      <dgm:spPr/>
      <dgm:t>
        <a:bodyPr/>
        <a:lstStyle/>
        <a:p>
          <a:endParaRPr lang="pl-PL"/>
        </a:p>
      </dgm:t>
    </dgm:pt>
    <dgm:pt modelId="{55814E7D-CA29-0B43-84E8-EE23BD289653}" type="sibTrans" cxnId="{9C8AE572-D52A-EE45-9EF9-83B2C82C9F0D}">
      <dgm:prSet/>
      <dgm:spPr/>
      <dgm:t>
        <a:bodyPr/>
        <a:lstStyle/>
        <a:p>
          <a:endParaRPr lang="pl-PL"/>
        </a:p>
      </dgm:t>
    </dgm:pt>
    <dgm:pt modelId="{C344A544-9D85-BD47-98BC-5F59E3951B2E}">
      <dgm:prSet phldrT="[Tekst]"/>
      <dgm:spPr/>
      <dgm:t>
        <a:bodyPr/>
        <a:lstStyle/>
        <a:p>
          <a:r>
            <a:rPr lang="pl-PL" dirty="0"/>
            <a:t>Wizerunki osób stanowiących szczegół większej całości</a:t>
          </a:r>
        </a:p>
      </dgm:t>
    </dgm:pt>
    <dgm:pt modelId="{96BA8C35-0426-344E-87BF-7BF61673C7BC}" type="parTrans" cxnId="{68E6A810-B8CB-FB4E-AC3E-22354F4B574E}">
      <dgm:prSet/>
      <dgm:spPr/>
      <dgm:t>
        <a:bodyPr/>
        <a:lstStyle/>
        <a:p>
          <a:endParaRPr lang="pl-PL"/>
        </a:p>
      </dgm:t>
    </dgm:pt>
    <dgm:pt modelId="{CDD40687-0BDD-6A40-AF3A-EECDBC2665BE}" type="sibTrans" cxnId="{68E6A810-B8CB-FB4E-AC3E-22354F4B574E}">
      <dgm:prSet/>
      <dgm:spPr/>
      <dgm:t>
        <a:bodyPr/>
        <a:lstStyle/>
        <a:p>
          <a:endParaRPr lang="pl-PL"/>
        </a:p>
      </dgm:t>
    </dgm:pt>
    <dgm:pt modelId="{4F392523-3662-024D-82AE-FA0ADD1F095C}">
      <dgm:prSet phldrT="[Tekst]"/>
      <dgm:spPr/>
      <dgm:t>
        <a:bodyPr/>
        <a:lstStyle/>
        <a:p>
          <a:r>
            <a:rPr lang="pl-PL" dirty="0"/>
            <a:t>Wizerunki osób powszechnie znanych </a:t>
          </a:r>
        </a:p>
      </dgm:t>
    </dgm:pt>
    <dgm:pt modelId="{8CCD3EFE-503A-3C43-9D88-6EF036F97576}" type="parTrans" cxnId="{9AAE86E6-5227-3743-8FC0-98F74F29B436}">
      <dgm:prSet/>
      <dgm:spPr/>
      <dgm:t>
        <a:bodyPr/>
        <a:lstStyle/>
        <a:p>
          <a:endParaRPr lang="pl-PL"/>
        </a:p>
      </dgm:t>
    </dgm:pt>
    <dgm:pt modelId="{7130AB7E-0746-8542-A55A-25A274B59F17}" type="sibTrans" cxnId="{9AAE86E6-5227-3743-8FC0-98F74F29B436}">
      <dgm:prSet/>
      <dgm:spPr/>
      <dgm:t>
        <a:bodyPr/>
        <a:lstStyle/>
        <a:p>
          <a:endParaRPr lang="pl-PL"/>
        </a:p>
      </dgm:t>
    </dgm:pt>
    <dgm:pt modelId="{19437E11-D729-5F48-9C78-919BD2AC95C0}" type="pres">
      <dgm:prSet presAssocID="{E2E82E94-0DB9-B94E-9D43-36AF2950C2B0}" presName="linear" presStyleCnt="0">
        <dgm:presLayoutVars>
          <dgm:dir/>
          <dgm:animLvl val="lvl"/>
          <dgm:resizeHandles val="exact"/>
        </dgm:presLayoutVars>
      </dgm:prSet>
      <dgm:spPr/>
    </dgm:pt>
    <dgm:pt modelId="{C2B54658-FB0E-694A-AB52-36F4E6AE27D9}" type="pres">
      <dgm:prSet presAssocID="{0185B33B-5C0C-3844-B1CF-2978AB5B655F}" presName="parentLin" presStyleCnt="0"/>
      <dgm:spPr/>
    </dgm:pt>
    <dgm:pt modelId="{55D39FFB-3052-AC46-8F78-7E098E550CB5}" type="pres">
      <dgm:prSet presAssocID="{0185B33B-5C0C-3844-B1CF-2978AB5B655F}" presName="parentLeftMargin" presStyleLbl="node1" presStyleIdx="0" presStyleCnt="3"/>
      <dgm:spPr/>
    </dgm:pt>
    <dgm:pt modelId="{674906BC-28EF-674A-988C-7B2BFA2BAABC}" type="pres">
      <dgm:prSet presAssocID="{0185B33B-5C0C-3844-B1CF-2978AB5B65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9E8119-3DCF-F64C-A9A8-DA40E427578B}" type="pres">
      <dgm:prSet presAssocID="{0185B33B-5C0C-3844-B1CF-2978AB5B655F}" presName="negativeSpace" presStyleCnt="0"/>
      <dgm:spPr/>
    </dgm:pt>
    <dgm:pt modelId="{4A9F3AA2-E27B-DD40-93B8-6EA582CBE2A0}" type="pres">
      <dgm:prSet presAssocID="{0185B33B-5C0C-3844-B1CF-2978AB5B655F}" presName="childText" presStyleLbl="conFgAcc1" presStyleIdx="0" presStyleCnt="3">
        <dgm:presLayoutVars>
          <dgm:bulletEnabled val="1"/>
        </dgm:presLayoutVars>
      </dgm:prSet>
      <dgm:spPr/>
    </dgm:pt>
    <dgm:pt modelId="{85B77804-E5AA-D044-A47F-A0D0BE6ADE67}" type="pres">
      <dgm:prSet presAssocID="{55814E7D-CA29-0B43-84E8-EE23BD289653}" presName="spaceBetweenRectangles" presStyleCnt="0"/>
      <dgm:spPr/>
    </dgm:pt>
    <dgm:pt modelId="{50A01930-333C-C346-B889-C1F84F72313C}" type="pres">
      <dgm:prSet presAssocID="{C344A544-9D85-BD47-98BC-5F59E3951B2E}" presName="parentLin" presStyleCnt="0"/>
      <dgm:spPr/>
    </dgm:pt>
    <dgm:pt modelId="{744FE4A3-2F00-DC4E-83CD-72B810C6DA9D}" type="pres">
      <dgm:prSet presAssocID="{C344A544-9D85-BD47-98BC-5F59E3951B2E}" presName="parentLeftMargin" presStyleLbl="node1" presStyleIdx="0" presStyleCnt="3"/>
      <dgm:spPr/>
    </dgm:pt>
    <dgm:pt modelId="{9684FCD7-ABA2-6C40-9BF1-C94C5EAE3F0B}" type="pres">
      <dgm:prSet presAssocID="{C344A544-9D85-BD47-98BC-5F59E3951B2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149E062-1678-4B46-B955-953A14D8B7B6}" type="pres">
      <dgm:prSet presAssocID="{C344A544-9D85-BD47-98BC-5F59E3951B2E}" presName="negativeSpace" presStyleCnt="0"/>
      <dgm:spPr/>
    </dgm:pt>
    <dgm:pt modelId="{0CE2E25C-3E21-0C4F-A135-95418028D942}" type="pres">
      <dgm:prSet presAssocID="{C344A544-9D85-BD47-98BC-5F59E3951B2E}" presName="childText" presStyleLbl="conFgAcc1" presStyleIdx="1" presStyleCnt="3">
        <dgm:presLayoutVars>
          <dgm:bulletEnabled val="1"/>
        </dgm:presLayoutVars>
      </dgm:prSet>
      <dgm:spPr/>
    </dgm:pt>
    <dgm:pt modelId="{99A7E304-7293-C44E-BA1F-FB2A871B80A2}" type="pres">
      <dgm:prSet presAssocID="{CDD40687-0BDD-6A40-AF3A-EECDBC2665BE}" presName="spaceBetweenRectangles" presStyleCnt="0"/>
      <dgm:spPr/>
    </dgm:pt>
    <dgm:pt modelId="{DD366992-F7DD-3A40-94D7-6A8AA26425AF}" type="pres">
      <dgm:prSet presAssocID="{4F392523-3662-024D-82AE-FA0ADD1F095C}" presName="parentLin" presStyleCnt="0"/>
      <dgm:spPr/>
    </dgm:pt>
    <dgm:pt modelId="{216C77F7-81A4-194D-8D63-91C2BE12FFE6}" type="pres">
      <dgm:prSet presAssocID="{4F392523-3662-024D-82AE-FA0ADD1F095C}" presName="parentLeftMargin" presStyleLbl="node1" presStyleIdx="1" presStyleCnt="3"/>
      <dgm:spPr/>
    </dgm:pt>
    <dgm:pt modelId="{F6B74D4E-5FB5-504E-8DA2-5B55105CD7D4}" type="pres">
      <dgm:prSet presAssocID="{4F392523-3662-024D-82AE-FA0ADD1F09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9BEA0F-44E3-7A4E-A83F-D8AEE7506980}" type="pres">
      <dgm:prSet presAssocID="{4F392523-3662-024D-82AE-FA0ADD1F095C}" presName="negativeSpace" presStyleCnt="0"/>
      <dgm:spPr/>
    </dgm:pt>
    <dgm:pt modelId="{2183CC95-1C4C-B54A-A5E5-7E2D22CCBBAE}" type="pres">
      <dgm:prSet presAssocID="{4F392523-3662-024D-82AE-FA0ADD1F09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8E6A810-B8CB-FB4E-AC3E-22354F4B574E}" srcId="{E2E82E94-0DB9-B94E-9D43-36AF2950C2B0}" destId="{C344A544-9D85-BD47-98BC-5F59E3951B2E}" srcOrd="1" destOrd="0" parTransId="{96BA8C35-0426-344E-87BF-7BF61673C7BC}" sibTransId="{CDD40687-0BDD-6A40-AF3A-EECDBC2665BE}"/>
    <dgm:cxn modelId="{0D2D3F2F-A1A8-3341-9CB2-766E613E0912}" type="presOf" srcId="{E2E82E94-0DB9-B94E-9D43-36AF2950C2B0}" destId="{19437E11-D729-5F48-9C78-919BD2AC95C0}" srcOrd="0" destOrd="0" presId="urn:microsoft.com/office/officeart/2005/8/layout/list1"/>
    <dgm:cxn modelId="{732B6935-6026-9C46-A1AF-F3C13B484B7F}" type="presOf" srcId="{4F392523-3662-024D-82AE-FA0ADD1F095C}" destId="{F6B74D4E-5FB5-504E-8DA2-5B55105CD7D4}" srcOrd="1" destOrd="0" presId="urn:microsoft.com/office/officeart/2005/8/layout/list1"/>
    <dgm:cxn modelId="{E5F45C4A-04BA-CA4D-AB17-F7A7BBB23D21}" type="presOf" srcId="{4F392523-3662-024D-82AE-FA0ADD1F095C}" destId="{216C77F7-81A4-194D-8D63-91C2BE12FFE6}" srcOrd="0" destOrd="0" presId="urn:microsoft.com/office/officeart/2005/8/layout/list1"/>
    <dgm:cxn modelId="{2E9CF054-607C-B645-B0EC-BDA8B13973FC}" type="presOf" srcId="{0185B33B-5C0C-3844-B1CF-2978AB5B655F}" destId="{55D39FFB-3052-AC46-8F78-7E098E550CB5}" srcOrd="0" destOrd="0" presId="urn:microsoft.com/office/officeart/2005/8/layout/list1"/>
    <dgm:cxn modelId="{ED7DB16E-8CF5-1E4C-A847-8125AC7703BD}" type="presOf" srcId="{C344A544-9D85-BD47-98BC-5F59E3951B2E}" destId="{744FE4A3-2F00-DC4E-83CD-72B810C6DA9D}" srcOrd="0" destOrd="0" presId="urn:microsoft.com/office/officeart/2005/8/layout/list1"/>
    <dgm:cxn modelId="{9C8AE572-D52A-EE45-9EF9-83B2C82C9F0D}" srcId="{E2E82E94-0DB9-B94E-9D43-36AF2950C2B0}" destId="{0185B33B-5C0C-3844-B1CF-2978AB5B655F}" srcOrd="0" destOrd="0" parTransId="{2A25D88D-A973-7A48-AC48-7EE0BC014725}" sibTransId="{55814E7D-CA29-0B43-84E8-EE23BD289653}"/>
    <dgm:cxn modelId="{BFEBBCAE-7567-E941-BB8A-3ED0F371F85D}" type="presOf" srcId="{C344A544-9D85-BD47-98BC-5F59E3951B2E}" destId="{9684FCD7-ABA2-6C40-9BF1-C94C5EAE3F0B}" srcOrd="1" destOrd="0" presId="urn:microsoft.com/office/officeart/2005/8/layout/list1"/>
    <dgm:cxn modelId="{07048AC2-449E-1C45-8397-6C75F9610FC0}" type="presOf" srcId="{0185B33B-5C0C-3844-B1CF-2978AB5B655F}" destId="{674906BC-28EF-674A-988C-7B2BFA2BAABC}" srcOrd="1" destOrd="0" presId="urn:microsoft.com/office/officeart/2005/8/layout/list1"/>
    <dgm:cxn modelId="{9AAE86E6-5227-3743-8FC0-98F74F29B436}" srcId="{E2E82E94-0DB9-B94E-9D43-36AF2950C2B0}" destId="{4F392523-3662-024D-82AE-FA0ADD1F095C}" srcOrd="2" destOrd="0" parTransId="{8CCD3EFE-503A-3C43-9D88-6EF036F97576}" sibTransId="{7130AB7E-0746-8542-A55A-25A274B59F17}"/>
    <dgm:cxn modelId="{338E80FE-204C-7547-8ADF-BB4C5EBE4C41}" type="presParOf" srcId="{19437E11-D729-5F48-9C78-919BD2AC95C0}" destId="{C2B54658-FB0E-694A-AB52-36F4E6AE27D9}" srcOrd="0" destOrd="0" presId="urn:microsoft.com/office/officeart/2005/8/layout/list1"/>
    <dgm:cxn modelId="{5F9FCF9C-A848-3D47-B5C2-77BC4D95909A}" type="presParOf" srcId="{C2B54658-FB0E-694A-AB52-36F4E6AE27D9}" destId="{55D39FFB-3052-AC46-8F78-7E098E550CB5}" srcOrd="0" destOrd="0" presId="urn:microsoft.com/office/officeart/2005/8/layout/list1"/>
    <dgm:cxn modelId="{B7466486-6FF9-3E41-8144-8037C36440E8}" type="presParOf" srcId="{C2B54658-FB0E-694A-AB52-36F4E6AE27D9}" destId="{674906BC-28EF-674A-988C-7B2BFA2BAABC}" srcOrd="1" destOrd="0" presId="urn:microsoft.com/office/officeart/2005/8/layout/list1"/>
    <dgm:cxn modelId="{3D3DBCF3-CDEB-354E-91CA-3CE945E6FCD1}" type="presParOf" srcId="{19437E11-D729-5F48-9C78-919BD2AC95C0}" destId="{A09E8119-3DCF-F64C-A9A8-DA40E427578B}" srcOrd="1" destOrd="0" presId="urn:microsoft.com/office/officeart/2005/8/layout/list1"/>
    <dgm:cxn modelId="{3671D205-ADAC-7D49-84D9-F29C1008AB70}" type="presParOf" srcId="{19437E11-D729-5F48-9C78-919BD2AC95C0}" destId="{4A9F3AA2-E27B-DD40-93B8-6EA582CBE2A0}" srcOrd="2" destOrd="0" presId="urn:microsoft.com/office/officeart/2005/8/layout/list1"/>
    <dgm:cxn modelId="{263A17DC-2E67-9644-9D76-A2C547F60315}" type="presParOf" srcId="{19437E11-D729-5F48-9C78-919BD2AC95C0}" destId="{85B77804-E5AA-D044-A47F-A0D0BE6ADE67}" srcOrd="3" destOrd="0" presId="urn:microsoft.com/office/officeart/2005/8/layout/list1"/>
    <dgm:cxn modelId="{B1B1503C-8686-A348-BD28-E9782AD488A0}" type="presParOf" srcId="{19437E11-D729-5F48-9C78-919BD2AC95C0}" destId="{50A01930-333C-C346-B889-C1F84F72313C}" srcOrd="4" destOrd="0" presId="urn:microsoft.com/office/officeart/2005/8/layout/list1"/>
    <dgm:cxn modelId="{F5F23159-48C9-9140-A836-AC225077FFED}" type="presParOf" srcId="{50A01930-333C-C346-B889-C1F84F72313C}" destId="{744FE4A3-2F00-DC4E-83CD-72B810C6DA9D}" srcOrd="0" destOrd="0" presId="urn:microsoft.com/office/officeart/2005/8/layout/list1"/>
    <dgm:cxn modelId="{62343078-633D-E542-9BCC-6A13503F2018}" type="presParOf" srcId="{50A01930-333C-C346-B889-C1F84F72313C}" destId="{9684FCD7-ABA2-6C40-9BF1-C94C5EAE3F0B}" srcOrd="1" destOrd="0" presId="urn:microsoft.com/office/officeart/2005/8/layout/list1"/>
    <dgm:cxn modelId="{47010769-07CA-6D43-98C2-8CB5D7F45A21}" type="presParOf" srcId="{19437E11-D729-5F48-9C78-919BD2AC95C0}" destId="{D149E062-1678-4B46-B955-953A14D8B7B6}" srcOrd="5" destOrd="0" presId="urn:microsoft.com/office/officeart/2005/8/layout/list1"/>
    <dgm:cxn modelId="{6DFF1782-9B6C-B149-87E5-8A9890CF32D7}" type="presParOf" srcId="{19437E11-D729-5F48-9C78-919BD2AC95C0}" destId="{0CE2E25C-3E21-0C4F-A135-95418028D942}" srcOrd="6" destOrd="0" presId="urn:microsoft.com/office/officeart/2005/8/layout/list1"/>
    <dgm:cxn modelId="{6DCF57C4-684B-0546-915E-3C8D781C8AFA}" type="presParOf" srcId="{19437E11-D729-5F48-9C78-919BD2AC95C0}" destId="{99A7E304-7293-C44E-BA1F-FB2A871B80A2}" srcOrd="7" destOrd="0" presId="urn:microsoft.com/office/officeart/2005/8/layout/list1"/>
    <dgm:cxn modelId="{A2B7395B-5ED4-1C4F-A063-5FDA21C262D7}" type="presParOf" srcId="{19437E11-D729-5F48-9C78-919BD2AC95C0}" destId="{DD366992-F7DD-3A40-94D7-6A8AA26425AF}" srcOrd="8" destOrd="0" presId="urn:microsoft.com/office/officeart/2005/8/layout/list1"/>
    <dgm:cxn modelId="{3229EF8E-47AA-3E46-BEDC-E7BC9B7EB852}" type="presParOf" srcId="{DD366992-F7DD-3A40-94D7-6A8AA26425AF}" destId="{216C77F7-81A4-194D-8D63-91C2BE12FFE6}" srcOrd="0" destOrd="0" presId="urn:microsoft.com/office/officeart/2005/8/layout/list1"/>
    <dgm:cxn modelId="{01B05D33-FC6B-8747-A777-7DDC296190D7}" type="presParOf" srcId="{DD366992-F7DD-3A40-94D7-6A8AA26425AF}" destId="{F6B74D4E-5FB5-504E-8DA2-5B55105CD7D4}" srcOrd="1" destOrd="0" presId="urn:microsoft.com/office/officeart/2005/8/layout/list1"/>
    <dgm:cxn modelId="{D9251915-853F-BD4E-A67B-634A1115C490}" type="presParOf" srcId="{19437E11-D729-5F48-9C78-919BD2AC95C0}" destId="{F09BEA0F-44E3-7A4E-A83F-D8AEE7506980}" srcOrd="9" destOrd="0" presId="urn:microsoft.com/office/officeart/2005/8/layout/list1"/>
    <dgm:cxn modelId="{F45AA6CE-F425-F549-AA24-C475054E2135}" type="presParOf" srcId="{19437E11-D729-5F48-9C78-919BD2AC95C0}" destId="{2183CC95-1C4C-B54A-A5E5-7E2D22CCBB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6C32DA-6266-6F49-A057-1D73EE233FC5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l-PL"/>
        </a:p>
      </dgm:t>
    </dgm:pt>
    <dgm:pt modelId="{FD1B80B9-D8DD-7C4D-B586-BC540A571640}">
      <dgm:prSet phldrT="[Tekst]"/>
      <dgm:spPr/>
      <dgm:t>
        <a:bodyPr/>
        <a:lstStyle/>
        <a:p>
          <a:r>
            <a:rPr lang="pl-PL" dirty="0"/>
            <a:t>1 Akcydentalność</a:t>
          </a:r>
        </a:p>
      </dgm:t>
    </dgm:pt>
    <dgm:pt modelId="{FF0BF443-11DF-C04C-8813-35939A3FF8A2}" type="parTrans" cxnId="{6F890554-8074-1A4F-A537-F08BE1C1627E}">
      <dgm:prSet/>
      <dgm:spPr/>
      <dgm:t>
        <a:bodyPr/>
        <a:lstStyle/>
        <a:p>
          <a:endParaRPr lang="pl-PL"/>
        </a:p>
      </dgm:t>
    </dgm:pt>
    <dgm:pt modelId="{9B8B2421-8DDC-254A-B7A1-C74BC6D590A4}" type="sibTrans" cxnId="{6F890554-8074-1A4F-A537-F08BE1C1627E}">
      <dgm:prSet/>
      <dgm:spPr/>
      <dgm:t>
        <a:bodyPr/>
        <a:lstStyle/>
        <a:p>
          <a:endParaRPr lang="pl-PL"/>
        </a:p>
      </dgm:t>
    </dgm:pt>
    <dgm:pt modelId="{3B5F4153-C668-7D4B-B891-94BEAC73C2AF}">
      <dgm:prSet phldrT="[Tekst]"/>
      <dgm:spPr/>
      <dgm:t>
        <a:bodyPr/>
        <a:lstStyle/>
        <a:p>
          <a:r>
            <a:rPr lang="pl-PL" dirty="0"/>
            <a:t>wizerunek jest nieistotny dodatkiem do przestawionej sytuacji </a:t>
          </a:r>
        </a:p>
      </dgm:t>
    </dgm:pt>
    <dgm:pt modelId="{4C6B0B26-5C94-FF46-B717-E54D778F54A2}" type="parTrans" cxnId="{33E5C482-9603-B14A-8716-7C102A8112CA}">
      <dgm:prSet/>
      <dgm:spPr/>
      <dgm:t>
        <a:bodyPr/>
        <a:lstStyle/>
        <a:p>
          <a:endParaRPr lang="pl-PL"/>
        </a:p>
      </dgm:t>
    </dgm:pt>
    <dgm:pt modelId="{4C40A421-C611-374C-973E-9B4DA30F5F5C}" type="sibTrans" cxnId="{33E5C482-9603-B14A-8716-7C102A8112CA}">
      <dgm:prSet/>
      <dgm:spPr/>
      <dgm:t>
        <a:bodyPr/>
        <a:lstStyle/>
        <a:p>
          <a:endParaRPr lang="pl-PL"/>
        </a:p>
      </dgm:t>
    </dgm:pt>
    <dgm:pt modelId="{C54AEF18-843B-B44B-8651-24866EA85A0A}">
      <dgm:prSet phldrT="[Tekst]"/>
      <dgm:spPr/>
      <dgm:t>
        <a:bodyPr/>
        <a:lstStyle/>
        <a:p>
          <a:r>
            <a:rPr lang="pl-PL" dirty="0"/>
            <a:t>2 Test eliminacji</a:t>
          </a:r>
        </a:p>
      </dgm:t>
    </dgm:pt>
    <dgm:pt modelId="{4554A396-7D57-6E4D-A38D-D8B54145651F}" type="parTrans" cxnId="{7FE164DE-B0DB-7840-94C0-3A1EA6803905}">
      <dgm:prSet/>
      <dgm:spPr/>
      <dgm:t>
        <a:bodyPr/>
        <a:lstStyle/>
        <a:p>
          <a:endParaRPr lang="pl-PL"/>
        </a:p>
      </dgm:t>
    </dgm:pt>
    <dgm:pt modelId="{09800935-E147-DE46-A9E6-26E56F8F3933}" type="sibTrans" cxnId="{7FE164DE-B0DB-7840-94C0-3A1EA6803905}">
      <dgm:prSet/>
      <dgm:spPr/>
      <dgm:t>
        <a:bodyPr/>
        <a:lstStyle/>
        <a:p>
          <a:endParaRPr lang="pl-PL"/>
        </a:p>
      </dgm:t>
    </dgm:pt>
    <dgm:pt modelId="{9AD2F26A-74E3-5143-9EAE-B1F80368B113}">
      <dgm:prSet phldrT="[Tekst]"/>
      <dgm:spPr/>
      <dgm:t>
        <a:bodyPr/>
        <a:lstStyle/>
        <a:p>
          <a:r>
            <a:rPr lang="pl-PL" dirty="0"/>
            <a:t>Wyeliminowanie wizerunku nie wpływa na wartość ujęcia danej całości</a:t>
          </a:r>
        </a:p>
      </dgm:t>
    </dgm:pt>
    <dgm:pt modelId="{58DAE97A-26D0-FD4E-AD29-357084E01E5A}" type="parTrans" cxnId="{3FE5DBEF-65BE-9740-94F9-02AC05364040}">
      <dgm:prSet/>
      <dgm:spPr/>
      <dgm:t>
        <a:bodyPr/>
        <a:lstStyle/>
        <a:p>
          <a:endParaRPr lang="pl-PL"/>
        </a:p>
      </dgm:t>
    </dgm:pt>
    <dgm:pt modelId="{4134DBCD-6C8E-B046-BFB2-975FA5DCA33C}" type="sibTrans" cxnId="{3FE5DBEF-65BE-9740-94F9-02AC05364040}">
      <dgm:prSet/>
      <dgm:spPr/>
      <dgm:t>
        <a:bodyPr/>
        <a:lstStyle/>
        <a:p>
          <a:endParaRPr lang="pl-PL"/>
        </a:p>
      </dgm:t>
    </dgm:pt>
    <dgm:pt modelId="{ED9047A0-714F-9742-AE87-2E27B2373801}">
      <dgm:prSet phldrT="[Tekst]"/>
      <dgm:spPr/>
      <dgm:t>
        <a:bodyPr/>
        <a:lstStyle/>
        <a:p>
          <a:r>
            <a:rPr lang="pl-PL" dirty="0"/>
            <a:t>3 Stopień wypełnienia kadru wizerunkiem</a:t>
          </a:r>
        </a:p>
      </dgm:t>
    </dgm:pt>
    <dgm:pt modelId="{38495264-7F96-1148-9262-408345FEFE5E}" type="parTrans" cxnId="{EC6B2269-D9A9-3E47-8EDA-9C4A60E232B9}">
      <dgm:prSet/>
      <dgm:spPr/>
      <dgm:t>
        <a:bodyPr/>
        <a:lstStyle/>
        <a:p>
          <a:endParaRPr lang="pl-PL"/>
        </a:p>
      </dgm:t>
    </dgm:pt>
    <dgm:pt modelId="{73BB07BB-F266-F342-8516-B4D570F96189}" type="sibTrans" cxnId="{EC6B2269-D9A9-3E47-8EDA-9C4A60E232B9}">
      <dgm:prSet/>
      <dgm:spPr/>
      <dgm:t>
        <a:bodyPr/>
        <a:lstStyle/>
        <a:p>
          <a:endParaRPr lang="pl-PL"/>
        </a:p>
      </dgm:t>
    </dgm:pt>
    <dgm:pt modelId="{7671CC15-393F-C449-9B6D-55B92E0CB1A5}">
      <dgm:prSet phldrT="[Tekst]"/>
      <dgm:spPr/>
      <dgm:t>
        <a:bodyPr/>
        <a:lstStyle/>
        <a:p>
          <a:r>
            <a:rPr lang="pl-PL" dirty="0"/>
            <a:t>Wizerunek nie jest większy od innych przedstawionych wizerunków </a:t>
          </a:r>
        </a:p>
      </dgm:t>
    </dgm:pt>
    <dgm:pt modelId="{DE593F19-DA72-934A-9332-CCFD2BF80FE2}" type="parTrans" cxnId="{165A09DC-0596-4541-B57B-8E2EE0876192}">
      <dgm:prSet/>
      <dgm:spPr/>
      <dgm:t>
        <a:bodyPr/>
        <a:lstStyle/>
        <a:p>
          <a:endParaRPr lang="pl-PL"/>
        </a:p>
      </dgm:t>
    </dgm:pt>
    <dgm:pt modelId="{ABE19766-82B0-A84E-9680-F457EF9843E3}" type="sibTrans" cxnId="{165A09DC-0596-4541-B57B-8E2EE0876192}">
      <dgm:prSet/>
      <dgm:spPr/>
      <dgm:t>
        <a:bodyPr/>
        <a:lstStyle/>
        <a:p>
          <a:endParaRPr lang="pl-PL"/>
        </a:p>
      </dgm:t>
    </dgm:pt>
    <dgm:pt modelId="{E523E200-901E-C94D-A1AD-E7C20AFD008E}" type="pres">
      <dgm:prSet presAssocID="{2D6C32DA-6266-6F49-A057-1D73EE233FC5}" presName="linear" presStyleCnt="0">
        <dgm:presLayoutVars>
          <dgm:dir/>
          <dgm:animLvl val="lvl"/>
          <dgm:resizeHandles val="exact"/>
        </dgm:presLayoutVars>
      </dgm:prSet>
      <dgm:spPr/>
    </dgm:pt>
    <dgm:pt modelId="{17EDB392-691D-D348-982D-5A3F44F11E15}" type="pres">
      <dgm:prSet presAssocID="{FD1B80B9-D8DD-7C4D-B586-BC540A571640}" presName="parentLin" presStyleCnt="0"/>
      <dgm:spPr/>
    </dgm:pt>
    <dgm:pt modelId="{C269BDA2-6181-F14C-BD28-6C3D3AF5FEE2}" type="pres">
      <dgm:prSet presAssocID="{FD1B80B9-D8DD-7C4D-B586-BC540A571640}" presName="parentLeftMargin" presStyleLbl="node1" presStyleIdx="0" presStyleCnt="3"/>
      <dgm:spPr/>
    </dgm:pt>
    <dgm:pt modelId="{BEDA0F98-8EE1-7D47-AFB9-31BBA91931E2}" type="pres">
      <dgm:prSet presAssocID="{FD1B80B9-D8DD-7C4D-B586-BC540A57164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8EEC348-1C9C-A742-A2D0-A77BBB53A937}" type="pres">
      <dgm:prSet presAssocID="{FD1B80B9-D8DD-7C4D-B586-BC540A571640}" presName="negativeSpace" presStyleCnt="0"/>
      <dgm:spPr/>
    </dgm:pt>
    <dgm:pt modelId="{CF7A18C7-932D-1A4D-BF3B-8811B9A4A3D2}" type="pres">
      <dgm:prSet presAssocID="{FD1B80B9-D8DD-7C4D-B586-BC540A571640}" presName="childText" presStyleLbl="conFgAcc1" presStyleIdx="0" presStyleCnt="3">
        <dgm:presLayoutVars>
          <dgm:bulletEnabled val="1"/>
        </dgm:presLayoutVars>
      </dgm:prSet>
      <dgm:spPr/>
    </dgm:pt>
    <dgm:pt modelId="{612B917C-7F59-E241-84B0-620DEFFAAB6F}" type="pres">
      <dgm:prSet presAssocID="{9B8B2421-8DDC-254A-B7A1-C74BC6D590A4}" presName="spaceBetweenRectangles" presStyleCnt="0"/>
      <dgm:spPr/>
    </dgm:pt>
    <dgm:pt modelId="{802FAFB3-00A5-F142-AD48-E1F4D73B6449}" type="pres">
      <dgm:prSet presAssocID="{C54AEF18-843B-B44B-8651-24866EA85A0A}" presName="parentLin" presStyleCnt="0"/>
      <dgm:spPr/>
    </dgm:pt>
    <dgm:pt modelId="{7D934642-7B71-F849-BD68-63464DACD36F}" type="pres">
      <dgm:prSet presAssocID="{C54AEF18-843B-B44B-8651-24866EA85A0A}" presName="parentLeftMargin" presStyleLbl="node1" presStyleIdx="0" presStyleCnt="3"/>
      <dgm:spPr/>
    </dgm:pt>
    <dgm:pt modelId="{E8645297-E147-304E-9DB0-0898715409B0}" type="pres">
      <dgm:prSet presAssocID="{C54AEF18-843B-B44B-8651-24866EA85A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B226479-1A4D-F146-8F28-C52BD172EF33}" type="pres">
      <dgm:prSet presAssocID="{C54AEF18-843B-B44B-8651-24866EA85A0A}" presName="negativeSpace" presStyleCnt="0"/>
      <dgm:spPr/>
    </dgm:pt>
    <dgm:pt modelId="{FA8CB5E9-ADBD-EB4B-A4F2-13C67BFD0442}" type="pres">
      <dgm:prSet presAssocID="{C54AEF18-843B-B44B-8651-24866EA85A0A}" presName="childText" presStyleLbl="conFgAcc1" presStyleIdx="1" presStyleCnt="3">
        <dgm:presLayoutVars>
          <dgm:bulletEnabled val="1"/>
        </dgm:presLayoutVars>
      </dgm:prSet>
      <dgm:spPr/>
    </dgm:pt>
    <dgm:pt modelId="{1149931D-1E66-C24B-9990-219C91039452}" type="pres">
      <dgm:prSet presAssocID="{09800935-E147-DE46-A9E6-26E56F8F3933}" presName="spaceBetweenRectangles" presStyleCnt="0"/>
      <dgm:spPr/>
    </dgm:pt>
    <dgm:pt modelId="{B7826EE6-4396-C242-817F-BF3972018853}" type="pres">
      <dgm:prSet presAssocID="{ED9047A0-714F-9742-AE87-2E27B2373801}" presName="parentLin" presStyleCnt="0"/>
      <dgm:spPr/>
    </dgm:pt>
    <dgm:pt modelId="{D1FF53D5-CC35-DA42-819B-2FA31483C701}" type="pres">
      <dgm:prSet presAssocID="{ED9047A0-714F-9742-AE87-2E27B2373801}" presName="parentLeftMargin" presStyleLbl="node1" presStyleIdx="1" presStyleCnt="3"/>
      <dgm:spPr/>
    </dgm:pt>
    <dgm:pt modelId="{74BC696B-9CD1-5546-858D-EDD62A7994E2}" type="pres">
      <dgm:prSet presAssocID="{ED9047A0-714F-9742-AE87-2E27B237380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E992E93-F63D-F14E-A00C-C301BF91A022}" type="pres">
      <dgm:prSet presAssocID="{ED9047A0-714F-9742-AE87-2E27B2373801}" presName="negativeSpace" presStyleCnt="0"/>
      <dgm:spPr/>
    </dgm:pt>
    <dgm:pt modelId="{072BFEFB-8946-2F4A-8EC2-FE1144998FD2}" type="pres">
      <dgm:prSet presAssocID="{ED9047A0-714F-9742-AE87-2E27B237380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51C692B-E093-C444-B659-F1CC9105F38E}" type="presOf" srcId="{9AD2F26A-74E3-5143-9EAE-B1F80368B113}" destId="{FA8CB5E9-ADBD-EB4B-A4F2-13C67BFD0442}" srcOrd="0" destOrd="0" presId="urn:microsoft.com/office/officeart/2005/8/layout/list1"/>
    <dgm:cxn modelId="{EFF1EF2C-50B2-7A4A-9B3B-3EF333904AA3}" type="presOf" srcId="{3B5F4153-C668-7D4B-B891-94BEAC73C2AF}" destId="{CF7A18C7-932D-1A4D-BF3B-8811B9A4A3D2}" srcOrd="0" destOrd="0" presId="urn:microsoft.com/office/officeart/2005/8/layout/list1"/>
    <dgm:cxn modelId="{F527C04D-81B4-0148-AF88-A023B9FD4241}" type="presOf" srcId="{FD1B80B9-D8DD-7C4D-B586-BC540A571640}" destId="{C269BDA2-6181-F14C-BD28-6C3D3AF5FEE2}" srcOrd="0" destOrd="0" presId="urn:microsoft.com/office/officeart/2005/8/layout/list1"/>
    <dgm:cxn modelId="{6F890554-8074-1A4F-A537-F08BE1C1627E}" srcId="{2D6C32DA-6266-6F49-A057-1D73EE233FC5}" destId="{FD1B80B9-D8DD-7C4D-B586-BC540A571640}" srcOrd="0" destOrd="0" parTransId="{FF0BF443-11DF-C04C-8813-35939A3FF8A2}" sibTransId="{9B8B2421-8DDC-254A-B7A1-C74BC6D590A4}"/>
    <dgm:cxn modelId="{EF7D3C59-9AD8-CA44-812A-ED5D5DB330BD}" type="presOf" srcId="{C54AEF18-843B-B44B-8651-24866EA85A0A}" destId="{E8645297-E147-304E-9DB0-0898715409B0}" srcOrd="1" destOrd="0" presId="urn:microsoft.com/office/officeart/2005/8/layout/list1"/>
    <dgm:cxn modelId="{53880A5A-A3A3-534B-9753-B4BC227725A0}" type="presOf" srcId="{ED9047A0-714F-9742-AE87-2E27B2373801}" destId="{74BC696B-9CD1-5546-858D-EDD62A7994E2}" srcOrd="1" destOrd="0" presId="urn:microsoft.com/office/officeart/2005/8/layout/list1"/>
    <dgm:cxn modelId="{EC6B2269-D9A9-3E47-8EDA-9C4A60E232B9}" srcId="{2D6C32DA-6266-6F49-A057-1D73EE233FC5}" destId="{ED9047A0-714F-9742-AE87-2E27B2373801}" srcOrd="2" destOrd="0" parTransId="{38495264-7F96-1148-9262-408345FEFE5E}" sibTransId="{73BB07BB-F266-F342-8516-B4D570F96189}"/>
    <dgm:cxn modelId="{33E5C482-9603-B14A-8716-7C102A8112CA}" srcId="{FD1B80B9-D8DD-7C4D-B586-BC540A571640}" destId="{3B5F4153-C668-7D4B-B891-94BEAC73C2AF}" srcOrd="0" destOrd="0" parTransId="{4C6B0B26-5C94-FF46-B717-E54D778F54A2}" sibTransId="{4C40A421-C611-374C-973E-9B4DA30F5F5C}"/>
    <dgm:cxn modelId="{524B45B8-5192-3640-B165-468959D5E113}" type="presOf" srcId="{7671CC15-393F-C449-9B6D-55B92E0CB1A5}" destId="{072BFEFB-8946-2F4A-8EC2-FE1144998FD2}" srcOrd="0" destOrd="0" presId="urn:microsoft.com/office/officeart/2005/8/layout/list1"/>
    <dgm:cxn modelId="{9ACD6DD0-E5DE-9940-9304-528C4E82669A}" type="presOf" srcId="{ED9047A0-714F-9742-AE87-2E27B2373801}" destId="{D1FF53D5-CC35-DA42-819B-2FA31483C701}" srcOrd="0" destOrd="0" presId="urn:microsoft.com/office/officeart/2005/8/layout/list1"/>
    <dgm:cxn modelId="{165A09DC-0596-4541-B57B-8E2EE0876192}" srcId="{ED9047A0-714F-9742-AE87-2E27B2373801}" destId="{7671CC15-393F-C449-9B6D-55B92E0CB1A5}" srcOrd="0" destOrd="0" parTransId="{DE593F19-DA72-934A-9332-CCFD2BF80FE2}" sibTransId="{ABE19766-82B0-A84E-9680-F457EF9843E3}"/>
    <dgm:cxn modelId="{7FE164DE-B0DB-7840-94C0-3A1EA6803905}" srcId="{2D6C32DA-6266-6F49-A057-1D73EE233FC5}" destId="{C54AEF18-843B-B44B-8651-24866EA85A0A}" srcOrd="1" destOrd="0" parTransId="{4554A396-7D57-6E4D-A38D-D8B54145651F}" sibTransId="{09800935-E147-DE46-A9E6-26E56F8F3933}"/>
    <dgm:cxn modelId="{3FE5DBEF-65BE-9740-94F9-02AC05364040}" srcId="{C54AEF18-843B-B44B-8651-24866EA85A0A}" destId="{9AD2F26A-74E3-5143-9EAE-B1F80368B113}" srcOrd="0" destOrd="0" parTransId="{58DAE97A-26D0-FD4E-AD29-357084E01E5A}" sibTransId="{4134DBCD-6C8E-B046-BFB2-975FA5DCA33C}"/>
    <dgm:cxn modelId="{559BABF2-26EB-594B-821E-87461C7FA0EB}" type="presOf" srcId="{2D6C32DA-6266-6F49-A057-1D73EE233FC5}" destId="{E523E200-901E-C94D-A1AD-E7C20AFD008E}" srcOrd="0" destOrd="0" presId="urn:microsoft.com/office/officeart/2005/8/layout/list1"/>
    <dgm:cxn modelId="{096DE6FF-A6AF-F54B-B117-71766714280A}" type="presOf" srcId="{FD1B80B9-D8DD-7C4D-B586-BC540A571640}" destId="{BEDA0F98-8EE1-7D47-AFB9-31BBA91931E2}" srcOrd="1" destOrd="0" presId="urn:microsoft.com/office/officeart/2005/8/layout/list1"/>
    <dgm:cxn modelId="{517BE7FF-7828-954F-97F3-E7C0C1AEC8D9}" type="presOf" srcId="{C54AEF18-843B-B44B-8651-24866EA85A0A}" destId="{7D934642-7B71-F849-BD68-63464DACD36F}" srcOrd="0" destOrd="0" presId="urn:microsoft.com/office/officeart/2005/8/layout/list1"/>
    <dgm:cxn modelId="{C1769F9A-E511-9543-B518-AFDF55A9F232}" type="presParOf" srcId="{E523E200-901E-C94D-A1AD-E7C20AFD008E}" destId="{17EDB392-691D-D348-982D-5A3F44F11E15}" srcOrd="0" destOrd="0" presId="urn:microsoft.com/office/officeart/2005/8/layout/list1"/>
    <dgm:cxn modelId="{DE5804E4-CD68-044F-B55F-729AF8936440}" type="presParOf" srcId="{17EDB392-691D-D348-982D-5A3F44F11E15}" destId="{C269BDA2-6181-F14C-BD28-6C3D3AF5FEE2}" srcOrd="0" destOrd="0" presId="urn:microsoft.com/office/officeart/2005/8/layout/list1"/>
    <dgm:cxn modelId="{078191DE-66C1-AD45-9323-E59638BF8088}" type="presParOf" srcId="{17EDB392-691D-D348-982D-5A3F44F11E15}" destId="{BEDA0F98-8EE1-7D47-AFB9-31BBA91931E2}" srcOrd="1" destOrd="0" presId="urn:microsoft.com/office/officeart/2005/8/layout/list1"/>
    <dgm:cxn modelId="{9C6050F9-FF9F-B146-801F-C7D926368893}" type="presParOf" srcId="{E523E200-901E-C94D-A1AD-E7C20AFD008E}" destId="{F8EEC348-1C9C-A742-A2D0-A77BBB53A937}" srcOrd="1" destOrd="0" presId="urn:microsoft.com/office/officeart/2005/8/layout/list1"/>
    <dgm:cxn modelId="{E9FB4054-68F8-B04C-841D-3592C23F5388}" type="presParOf" srcId="{E523E200-901E-C94D-A1AD-E7C20AFD008E}" destId="{CF7A18C7-932D-1A4D-BF3B-8811B9A4A3D2}" srcOrd="2" destOrd="0" presId="urn:microsoft.com/office/officeart/2005/8/layout/list1"/>
    <dgm:cxn modelId="{A9218279-6C66-C240-B600-22FE851E41D9}" type="presParOf" srcId="{E523E200-901E-C94D-A1AD-E7C20AFD008E}" destId="{612B917C-7F59-E241-84B0-620DEFFAAB6F}" srcOrd="3" destOrd="0" presId="urn:microsoft.com/office/officeart/2005/8/layout/list1"/>
    <dgm:cxn modelId="{48FFC54C-6FF7-044D-A12E-79CFBBF036D1}" type="presParOf" srcId="{E523E200-901E-C94D-A1AD-E7C20AFD008E}" destId="{802FAFB3-00A5-F142-AD48-E1F4D73B6449}" srcOrd="4" destOrd="0" presId="urn:microsoft.com/office/officeart/2005/8/layout/list1"/>
    <dgm:cxn modelId="{49B1C806-ADB7-CC44-8194-6276E45C7C3B}" type="presParOf" srcId="{802FAFB3-00A5-F142-AD48-E1F4D73B6449}" destId="{7D934642-7B71-F849-BD68-63464DACD36F}" srcOrd="0" destOrd="0" presId="urn:microsoft.com/office/officeart/2005/8/layout/list1"/>
    <dgm:cxn modelId="{756B3F41-7E10-D94D-9E97-AA4889A43DEF}" type="presParOf" srcId="{802FAFB3-00A5-F142-AD48-E1F4D73B6449}" destId="{E8645297-E147-304E-9DB0-0898715409B0}" srcOrd="1" destOrd="0" presId="urn:microsoft.com/office/officeart/2005/8/layout/list1"/>
    <dgm:cxn modelId="{9922370E-363D-4242-A738-5D4FEA6888DC}" type="presParOf" srcId="{E523E200-901E-C94D-A1AD-E7C20AFD008E}" destId="{3B226479-1A4D-F146-8F28-C52BD172EF33}" srcOrd="5" destOrd="0" presId="urn:microsoft.com/office/officeart/2005/8/layout/list1"/>
    <dgm:cxn modelId="{853C1A2A-CE1A-4242-84E4-00CC66A6A670}" type="presParOf" srcId="{E523E200-901E-C94D-A1AD-E7C20AFD008E}" destId="{FA8CB5E9-ADBD-EB4B-A4F2-13C67BFD0442}" srcOrd="6" destOrd="0" presId="urn:microsoft.com/office/officeart/2005/8/layout/list1"/>
    <dgm:cxn modelId="{D6928271-2C86-9E4D-91D9-AC044CF850BB}" type="presParOf" srcId="{E523E200-901E-C94D-A1AD-E7C20AFD008E}" destId="{1149931D-1E66-C24B-9990-219C91039452}" srcOrd="7" destOrd="0" presId="urn:microsoft.com/office/officeart/2005/8/layout/list1"/>
    <dgm:cxn modelId="{67E7AEDD-EA70-CC44-A661-58AEDED6FA2B}" type="presParOf" srcId="{E523E200-901E-C94D-A1AD-E7C20AFD008E}" destId="{B7826EE6-4396-C242-817F-BF3972018853}" srcOrd="8" destOrd="0" presId="urn:microsoft.com/office/officeart/2005/8/layout/list1"/>
    <dgm:cxn modelId="{621A120A-7A1B-8E40-97CE-BF17B54D3382}" type="presParOf" srcId="{B7826EE6-4396-C242-817F-BF3972018853}" destId="{D1FF53D5-CC35-DA42-819B-2FA31483C701}" srcOrd="0" destOrd="0" presId="urn:microsoft.com/office/officeart/2005/8/layout/list1"/>
    <dgm:cxn modelId="{B9825F14-639D-2844-875A-A6C444A6A9E0}" type="presParOf" srcId="{B7826EE6-4396-C242-817F-BF3972018853}" destId="{74BC696B-9CD1-5546-858D-EDD62A7994E2}" srcOrd="1" destOrd="0" presId="urn:microsoft.com/office/officeart/2005/8/layout/list1"/>
    <dgm:cxn modelId="{8AC40D5E-7854-4C4E-AFE5-C2DD56E2149F}" type="presParOf" srcId="{E523E200-901E-C94D-A1AD-E7C20AFD008E}" destId="{7E992E93-F63D-F14E-A00C-C301BF91A022}" srcOrd="9" destOrd="0" presId="urn:microsoft.com/office/officeart/2005/8/layout/list1"/>
    <dgm:cxn modelId="{63F950E4-085B-6D4E-BE7C-24E42EB6D3E1}" type="presParOf" srcId="{E523E200-901E-C94D-A1AD-E7C20AFD008E}" destId="{072BFEFB-8946-2F4A-8EC2-FE1144998F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CD809-C963-0D44-878D-06F931610CF2}">
      <dsp:nvSpPr>
        <dsp:cNvPr id="0" name=""/>
        <dsp:cNvSpPr/>
      </dsp:nvSpPr>
      <dsp:spPr>
        <a:xfrm>
          <a:off x="-4251287" y="-652255"/>
          <a:ext cx="5065299" cy="5065299"/>
        </a:xfrm>
        <a:prstGeom prst="blockArc">
          <a:avLst>
            <a:gd name="adj1" fmla="val 18900000"/>
            <a:gd name="adj2" fmla="val 2700000"/>
            <a:gd name="adj3" fmla="val 42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9DE7D-D6FB-1A4D-9BC5-D91D8BF77C20}">
      <dsp:nvSpPr>
        <dsp:cNvPr id="0" name=""/>
        <dsp:cNvSpPr/>
      </dsp:nvSpPr>
      <dsp:spPr>
        <a:xfrm>
          <a:off x="523498" y="376078"/>
          <a:ext cx="9484503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plastyczny</a:t>
          </a:r>
        </a:p>
      </dsp:txBody>
      <dsp:txXfrm>
        <a:off x="523498" y="376078"/>
        <a:ext cx="9484503" cy="752157"/>
      </dsp:txXfrm>
    </dsp:sp>
    <dsp:sp modelId="{C072EEB2-384D-8B4D-8C9D-0F2F6D9C729F}">
      <dsp:nvSpPr>
        <dsp:cNvPr id="0" name=""/>
        <dsp:cNvSpPr/>
      </dsp:nvSpPr>
      <dsp:spPr>
        <a:xfrm>
          <a:off x="53400" y="282059"/>
          <a:ext cx="940197" cy="940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99F73-32B6-C24B-A7D1-CE04CFDE6324}">
      <dsp:nvSpPr>
        <dsp:cNvPr id="0" name=""/>
        <dsp:cNvSpPr/>
      </dsp:nvSpPr>
      <dsp:spPr>
        <a:xfrm>
          <a:off x="796907" y="1504315"/>
          <a:ext cx="9211094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piśmienniczy</a:t>
          </a:r>
        </a:p>
      </dsp:txBody>
      <dsp:txXfrm>
        <a:off x="796907" y="1504315"/>
        <a:ext cx="9211094" cy="752157"/>
      </dsp:txXfrm>
    </dsp:sp>
    <dsp:sp modelId="{4EA57A6D-717B-874E-952A-CCBE15A8C43F}">
      <dsp:nvSpPr>
        <dsp:cNvPr id="0" name=""/>
        <dsp:cNvSpPr/>
      </dsp:nvSpPr>
      <dsp:spPr>
        <a:xfrm>
          <a:off x="326809" y="1410295"/>
          <a:ext cx="940197" cy="940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ADB95-5554-6E4B-8898-FB395EE1EA65}">
      <dsp:nvSpPr>
        <dsp:cNvPr id="0" name=""/>
        <dsp:cNvSpPr/>
      </dsp:nvSpPr>
      <dsp:spPr>
        <a:xfrm>
          <a:off x="523498" y="2632551"/>
          <a:ext cx="9484503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zbiorowy</a:t>
          </a:r>
        </a:p>
      </dsp:txBody>
      <dsp:txXfrm>
        <a:off x="523498" y="2632551"/>
        <a:ext cx="9484503" cy="752157"/>
      </dsp:txXfrm>
    </dsp:sp>
    <dsp:sp modelId="{08BAA7E4-1BB5-ED4D-BED2-EAF27D0E5DFF}">
      <dsp:nvSpPr>
        <dsp:cNvPr id="0" name=""/>
        <dsp:cNvSpPr/>
      </dsp:nvSpPr>
      <dsp:spPr>
        <a:xfrm>
          <a:off x="53400" y="2538531"/>
          <a:ext cx="940197" cy="940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7F9FC-8EA9-1048-A6F0-9C6238DDEDCA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Prawo do decydowania o upublicznieniu wizerunku</a:t>
          </a:r>
        </a:p>
      </dsp:txBody>
      <dsp:txXfrm>
        <a:off x="785" y="1514432"/>
        <a:ext cx="3182540" cy="2271648"/>
      </dsp:txXfrm>
    </dsp:sp>
    <dsp:sp modelId="{0C23DDC2-BAD1-A744-B09F-25720B4C804E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600" kern="1200"/>
            <a:t>01</a:t>
          </a:r>
        </a:p>
      </dsp:txBody>
      <dsp:txXfrm>
        <a:off x="785" y="0"/>
        <a:ext cx="3182540" cy="1514432"/>
      </dsp:txXfrm>
    </dsp:sp>
    <dsp:sp modelId="{2127AB5F-1011-2440-A6A5-59AE010CB5C3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5">
            <a:hueOff val="752642"/>
            <a:satOff val="19"/>
            <a:lumOff val="-3529"/>
            <a:alphaOff val="0"/>
          </a:schemeClr>
        </a:solidFill>
        <a:ln w="15875" cap="flat" cmpd="sng" algn="ctr">
          <a:solidFill>
            <a:schemeClr val="accent5">
              <a:hueOff val="752642"/>
              <a:satOff val="19"/>
              <a:lumOff val="-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Prawo do sprzeciwiania się rozpowszechnieniu wizerunku</a:t>
          </a:r>
        </a:p>
      </dsp:txBody>
      <dsp:txXfrm>
        <a:off x="3437929" y="1514432"/>
        <a:ext cx="3182540" cy="2271648"/>
      </dsp:txXfrm>
    </dsp:sp>
    <dsp:sp modelId="{293BAB60-AA21-2A41-BD9C-1927527E8B89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600" kern="1200"/>
            <a:t>02</a:t>
          </a:r>
        </a:p>
      </dsp:txBody>
      <dsp:txXfrm>
        <a:off x="3437929" y="0"/>
        <a:ext cx="3182540" cy="1514432"/>
      </dsp:txXfrm>
    </dsp:sp>
    <dsp:sp modelId="{A5149935-5858-3943-8DA7-6AC9463AAAB1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5">
            <a:hueOff val="1505284"/>
            <a:satOff val="38"/>
            <a:lumOff val="-7058"/>
            <a:alphaOff val="0"/>
          </a:schemeClr>
        </a:solidFill>
        <a:ln w="15875" cap="flat" cmpd="sng" algn="ctr">
          <a:solidFill>
            <a:schemeClr val="accent5">
              <a:hueOff val="1505284"/>
              <a:satOff val="38"/>
              <a:lumOff val="-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Prawo do komercyjnego wykorzystania wizerunku </a:t>
          </a:r>
        </a:p>
      </dsp:txBody>
      <dsp:txXfrm>
        <a:off x="6875073" y="1514432"/>
        <a:ext cx="3182540" cy="2271648"/>
      </dsp:txXfrm>
    </dsp:sp>
    <dsp:sp modelId="{831B3FE8-2AAF-1540-B932-D953265D5110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F3AA2-E27B-DD40-93B8-6EA582CBE2A0}">
      <dsp:nvSpPr>
        <dsp:cNvPr id="0" name=""/>
        <dsp:cNvSpPr/>
      </dsp:nvSpPr>
      <dsp:spPr>
        <a:xfrm>
          <a:off x="0" y="919374"/>
          <a:ext cx="1005839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906BC-28EF-674A-988C-7B2BFA2BAABC}">
      <dsp:nvSpPr>
        <dsp:cNvPr id="0" name=""/>
        <dsp:cNvSpPr/>
      </dsp:nvSpPr>
      <dsp:spPr>
        <a:xfrm>
          <a:off x="502920" y="638934"/>
          <a:ext cx="704088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Wizerunki pozowane</a:t>
          </a:r>
        </a:p>
      </dsp:txBody>
      <dsp:txXfrm>
        <a:off x="530300" y="666314"/>
        <a:ext cx="6986120" cy="506119"/>
      </dsp:txXfrm>
    </dsp:sp>
    <dsp:sp modelId="{0CE2E25C-3E21-0C4F-A135-95418028D942}">
      <dsp:nvSpPr>
        <dsp:cNvPr id="0" name=""/>
        <dsp:cNvSpPr/>
      </dsp:nvSpPr>
      <dsp:spPr>
        <a:xfrm>
          <a:off x="0" y="1781214"/>
          <a:ext cx="1005839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4FCD7-ABA2-6C40-9BF1-C94C5EAE3F0B}">
      <dsp:nvSpPr>
        <dsp:cNvPr id="0" name=""/>
        <dsp:cNvSpPr/>
      </dsp:nvSpPr>
      <dsp:spPr>
        <a:xfrm>
          <a:off x="502920" y="1500774"/>
          <a:ext cx="704088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Wizerunki osób stanowiących szczegół większej całości</a:t>
          </a:r>
        </a:p>
      </dsp:txBody>
      <dsp:txXfrm>
        <a:off x="530300" y="1528154"/>
        <a:ext cx="6986120" cy="506119"/>
      </dsp:txXfrm>
    </dsp:sp>
    <dsp:sp modelId="{2183CC95-1C4C-B54A-A5E5-7E2D22CCBBAE}">
      <dsp:nvSpPr>
        <dsp:cNvPr id="0" name=""/>
        <dsp:cNvSpPr/>
      </dsp:nvSpPr>
      <dsp:spPr>
        <a:xfrm>
          <a:off x="0" y="2643054"/>
          <a:ext cx="1005839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74D4E-5FB5-504E-8DA2-5B55105CD7D4}">
      <dsp:nvSpPr>
        <dsp:cNvPr id="0" name=""/>
        <dsp:cNvSpPr/>
      </dsp:nvSpPr>
      <dsp:spPr>
        <a:xfrm>
          <a:off x="502920" y="2362613"/>
          <a:ext cx="704088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Wizerunki osób powszechnie znanych </a:t>
          </a:r>
        </a:p>
      </dsp:txBody>
      <dsp:txXfrm>
        <a:off x="530300" y="2389993"/>
        <a:ext cx="6986120" cy="5061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A18C7-932D-1A4D-BF3B-8811B9A4A3D2}">
      <dsp:nvSpPr>
        <dsp:cNvPr id="0" name=""/>
        <dsp:cNvSpPr/>
      </dsp:nvSpPr>
      <dsp:spPr>
        <a:xfrm>
          <a:off x="0" y="460701"/>
          <a:ext cx="10058399" cy="7930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95732" rIns="78064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900" kern="1200" dirty="0"/>
            <a:t>wizerunek jest nieistotny dodatkiem do przestawionej sytuacji </a:t>
          </a:r>
        </a:p>
      </dsp:txBody>
      <dsp:txXfrm>
        <a:off x="0" y="460701"/>
        <a:ext cx="10058399" cy="793012"/>
      </dsp:txXfrm>
    </dsp:sp>
    <dsp:sp modelId="{BEDA0F98-8EE1-7D47-AFB9-31BBA91931E2}">
      <dsp:nvSpPr>
        <dsp:cNvPr id="0" name=""/>
        <dsp:cNvSpPr/>
      </dsp:nvSpPr>
      <dsp:spPr>
        <a:xfrm>
          <a:off x="502920" y="180261"/>
          <a:ext cx="7040880" cy="5608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1 Akcydentalność</a:t>
          </a:r>
        </a:p>
      </dsp:txBody>
      <dsp:txXfrm>
        <a:off x="530300" y="207641"/>
        <a:ext cx="6986120" cy="506119"/>
      </dsp:txXfrm>
    </dsp:sp>
    <dsp:sp modelId="{FA8CB5E9-ADBD-EB4B-A4F2-13C67BFD0442}">
      <dsp:nvSpPr>
        <dsp:cNvPr id="0" name=""/>
        <dsp:cNvSpPr/>
      </dsp:nvSpPr>
      <dsp:spPr>
        <a:xfrm>
          <a:off x="0" y="1636753"/>
          <a:ext cx="10058399" cy="7930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95732" rIns="78064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900" kern="1200" dirty="0"/>
            <a:t>Wyeliminowanie wizerunku nie wpływa na wartość ujęcia danej całości</a:t>
          </a:r>
        </a:p>
      </dsp:txBody>
      <dsp:txXfrm>
        <a:off x="0" y="1636753"/>
        <a:ext cx="10058399" cy="793012"/>
      </dsp:txXfrm>
    </dsp:sp>
    <dsp:sp modelId="{E8645297-E147-304E-9DB0-0898715409B0}">
      <dsp:nvSpPr>
        <dsp:cNvPr id="0" name=""/>
        <dsp:cNvSpPr/>
      </dsp:nvSpPr>
      <dsp:spPr>
        <a:xfrm>
          <a:off x="502920" y="1356313"/>
          <a:ext cx="7040880" cy="5608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2 Test eliminacji</a:t>
          </a:r>
        </a:p>
      </dsp:txBody>
      <dsp:txXfrm>
        <a:off x="530300" y="1383693"/>
        <a:ext cx="6986120" cy="506119"/>
      </dsp:txXfrm>
    </dsp:sp>
    <dsp:sp modelId="{072BFEFB-8946-2F4A-8EC2-FE1144998FD2}">
      <dsp:nvSpPr>
        <dsp:cNvPr id="0" name=""/>
        <dsp:cNvSpPr/>
      </dsp:nvSpPr>
      <dsp:spPr>
        <a:xfrm>
          <a:off x="0" y="2812806"/>
          <a:ext cx="10058399" cy="7930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95732" rIns="78064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900" kern="1200" dirty="0"/>
            <a:t>Wizerunek nie jest większy od innych przedstawionych wizerunków </a:t>
          </a:r>
        </a:p>
      </dsp:txBody>
      <dsp:txXfrm>
        <a:off x="0" y="2812806"/>
        <a:ext cx="10058399" cy="793012"/>
      </dsp:txXfrm>
    </dsp:sp>
    <dsp:sp modelId="{74BC696B-9CD1-5546-858D-EDD62A7994E2}">
      <dsp:nvSpPr>
        <dsp:cNvPr id="0" name=""/>
        <dsp:cNvSpPr/>
      </dsp:nvSpPr>
      <dsp:spPr>
        <a:xfrm>
          <a:off x="502920" y="2532366"/>
          <a:ext cx="7040880" cy="5608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3 Stopień wypełnienia kadru wizerunkiem</a:t>
          </a:r>
        </a:p>
      </dsp:txBody>
      <dsp:txXfrm>
        <a:off x="530300" y="2559746"/>
        <a:ext cx="6986120" cy="506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0C8E9-3EA1-514A-9451-E77FF1FA3885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BF76C-C4CF-7A49-9BFA-4A67E6A31C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8533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BF76C-C4CF-7A49-9BFA-4A67E6A31C2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363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5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69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0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63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1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3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3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1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71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foto.wuestenigel.com/wireless-microphone-closeup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onkeyhotey/49971482958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1688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creativecommons.org/licenses/by-nc/3.0/" TargetMode="External"/><Relationship Id="rId7" Type="http://schemas.openxmlformats.org/officeDocument/2006/relationships/hyperlink" Target="https://bolosrewu.blogspot.com/2012/03/george-clooney-ditahan-karena-demo-di.html" TargetMode="External"/><Relationship Id="rId2" Type="http://schemas.openxmlformats.org/officeDocument/2006/relationships/hyperlink" Target="https://www.freepngimg.com/png/70948-united-money-bill-dollar-one-states-hundred-doll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man-holding-dslr-camera-in-grayscale-photography-707018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fashionlaw.com/model-says-that-vetements-has-been-using-her-image-for-5-years-sans-authorization-or-payment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rowd-crowd-of-people-event-fans-159709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rongkindofgreen.org/tag/wallace-global-fund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grandmalogbook.blogspot.com/2019/12/1990-lech-walesa-is-elected-president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marilyn-monroe-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jaehyeon-lee/art/Shin-Godzilla-737936698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egalnakultura.pl/" TargetMode="External"/><Relationship Id="rId4" Type="http://schemas.openxmlformats.org/officeDocument/2006/relationships/hyperlink" Target="https://creativecommons.org/licenses/by-nc-nd/3.0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tchaikovsky-research.net/pages/Fr%C3%A9d%C3%A9ric_Chopin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cianoticias.com/2020/04/18/messi-es-unico-cristiano-no-le-llega-a-su-nivel-beckham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letter-envelopes-1906606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ecret-hidden-message-1142327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82837/protecting-hands-by-paintman-18283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apuchinox.com/george-clooney-cafe-nespresso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wallyg/1390557742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glom.com/2011/07/02/plaster-cast-movie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nc-nd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fvalblog.blogspot.com/2021/03/la-presse-et-les-medias-en-classe-de_23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wmanor.blogspot.com/2009/07/tatt-or-not.html" TargetMode="External"/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16020&amp;picture=portrait-of-charlie-chaplin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3E97D-F585-1B3D-6CD1-061E6ADF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95" b="21855"/>
          <a:stretch/>
        </p:blipFill>
        <p:spPr>
          <a:xfrm>
            <a:off x="-1" y="12536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D36113-3841-EF49-A458-39A068985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pl-PL" sz="5000">
                <a:solidFill>
                  <a:schemeClr val="tx1"/>
                </a:solidFill>
              </a:rPr>
              <a:t>Prawo do wizerunku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E36825E-1F0A-7043-B6E1-06CB293C5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pl-PL" sz="2200" dirty="0"/>
              <a:t>Prawo adresata korespondencji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619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58D3EA4-F422-D242-84A9-A711A591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Postaci wizerunku - głos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BC1588-45C8-6C4B-8DA2-B9C32262C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800" dirty="0">
                <a:solidFill>
                  <a:srgbClr val="FFFFFF"/>
                </a:solidFill>
              </a:rPr>
              <a:t>wizerunek audialny, </a:t>
            </a:r>
          </a:p>
          <a:p>
            <a:pPr>
              <a:lnSpc>
                <a:spcPct val="100000"/>
              </a:lnSpc>
            </a:pPr>
            <a:r>
              <a:rPr lang="pl-PL" sz="1800" dirty="0">
                <a:solidFill>
                  <a:srgbClr val="FFFFFF"/>
                </a:solidFill>
              </a:rPr>
              <a:t>oznacza określony charakterystyczny sposób mówienia;</a:t>
            </a:r>
          </a:p>
          <a:p>
            <a:pPr>
              <a:lnSpc>
                <a:spcPct val="100000"/>
              </a:lnSpc>
            </a:pPr>
            <a:r>
              <a:rPr lang="pl-PL" sz="1800" dirty="0">
                <a:solidFill>
                  <a:srgbClr val="FFFFFF"/>
                </a:solidFill>
              </a:rPr>
              <a:t>chodzi tu przede wszystkim o indywidualną barwę̨, intonację, wysokość́, brzmienie, tembr głosu; do tych elementów dodaje się̨ również używane przez określoną osobę charakterystyczne odezwania, zwroty, powiedzonka; jest również chroniony w ramach ochrony wizerunku – </a:t>
            </a:r>
            <a:r>
              <a:rPr lang="pl-PL" sz="1800" b="1" dirty="0">
                <a:solidFill>
                  <a:srgbClr val="FFFFFF"/>
                </a:solidFill>
              </a:rPr>
              <a:t>warunkiem ochrony jest to, aby głos był rozpoznawalny dla osób trzecich 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Symbol zastępczy zawartości 5" descr="Obraz zawierający obiekt, mikrofon&#10;&#10;Opis wygenerowany automatycznie">
            <a:extLst>
              <a:ext uri="{FF2B5EF4-FFF2-40B4-BE49-F238E27FC236}">
                <a16:creationId xmlns:a16="http://schemas.microsoft.com/office/drawing/2014/main" id="{7A1705D0-03B2-8041-9C4C-1DA50286BE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061" r="48360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835F5BF-6DDA-F342-AC62-CF0A01898B08}"/>
              </a:ext>
            </a:extLst>
          </p:cNvPr>
          <p:cNvSpPr txBox="1"/>
          <p:nvPr/>
        </p:nvSpPr>
        <p:spPr>
          <a:xfrm>
            <a:off x="9912209" y="6657945"/>
            <a:ext cx="227979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4" tooltip="http://foto.wuestenigel.com/wireless-microphone-closeup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999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24CBEB0-B3EF-3B46-A873-BB6BC4188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Postaci wizerunku - karykatura</a:t>
            </a:r>
          </a:p>
        </p:txBody>
      </p:sp>
      <p:pic>
        <p:nvPicPr>
          <p:cNvPr id="6" name="Symbol zastępczy zawartości 5" descr="Obraz zawierający mężczyzna, ściana, osoba, wewnątrz&#10;&#10;Opis wygenerowany automatycznie">
            <a:extLst>
              <a:ext uri="{FF2B5EF4-FFF2-40B4-BE49-F238E27FC236}">
                <a16:creationId xmlns:a16="http://schemas.microsoft.com/office/drawing/2014/main" id="{A048B891-9F45-584E-A85D-4FE844F74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739" r="31695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53E18ED-9459-8E45-A5C7-B6BAA84B5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Jest to rysunek typu portretowego lub sytuacyjnego, przesadnie akcentujący cechy charakterystyczne postaci lub zdarzenia w celu uzyskania efektu satyrycznego lub humorystycznego;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 karykatura polega na określonym sposobie portretowania danej osoby, poprzez wyolbrzymienie, przejaskrawienie pewnych jej cech, wyglądu zewnętrznego lub postawy wobec życia.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2CBDB0D-3999-1744-8A7B-370928F3F5B6}"/>
              </a:ext>
            </a:extLst>
          </p:cNvPr>
          <p:cNvSpPr txBox="1"/>
          <p:nvPr/>
        </p:nvSpPr>
        <p:spPr>
          <a:xfrm>
            <a:off x="2300306" y="6657945"/>
            <a:ext cx="22797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www.flickr.com/photos/donkeyhotey/49971482958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89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B4E764-617B-3B40-AE60-94957A0C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 postaci wizerunku</a:t>
            </a:r>
          </a:p>
        </p:txBody>
      </p:sp>
      <p:graphicFrame>
        <p:nvGraphicFramePr>
          <p:cNvPr id="6" name="Symbol zastępczy zawartości 5">
            <a:extLst>
              <a:ext uri="{FF2B5EF4-FFF2-40B4-BE49-F238E27FC236}">
                <a16:creationId xmlns:a16="http://schemas.microsoft.com/office/drawing/2014/main" id="{742688B1-3D0A-F549-BA1E-228638D7A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58748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54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1AF9CF-C704-AC42-A606-628898D96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l-PL" dirty="0"/>
              <a:t>Treść prawa do wizerunku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082F698D-8F7B-1C49-9531-5B2AEBC89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70203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328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463302-6D2A-4546-B9AA-961F526C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Zasady rozpowszechniania wizerunku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C5206EF-E6BC-F54D-9BE1-5CA069B7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108201"/>
            <a:ext cx="10451592" cy="4054855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l-PL" b="1" dirty="0">
                <a:highlight>
                  <a:srgbClr val="FFFF00"/>
                </a:highlight>
              </a:rPr>
              <a:t>Zasadą jest, że rozpowszechnianie wizerunku wymaga zgody osoby sportretowanej. (art. 81 ust. 1 </a:t>
            </a:r>
            <a:r>
              <a:rPr lang="pl-PL" b="1" dirty="0" err="1">
                <a:highlight>
                  <a:srgbClr val="FFFF00"/>
                </a:highlight>
              </a:rPr>
              <a:t>zd</a:t>
            </a:r>
            <a:r>
              <a:rPr lang="pl-PL" b="1" dirty="0">
                <a:highlight>
                  <a:srgbClr val="FFFF00"/>
                </a:highlight>
              </a:rPr>
              <a:t>. 1 Pr. Aut.)</a:t>
            </a:r>
          </a:p>
          <a:p>
            <a:pPr algn="just"/>
            <a:r>
              <a:rPr lang="pl-PL" dirty="0">
                <a:highlight>
                  <a:srgbClr val="FFFF00"/>
                </a:highlight>
              </a:rPr>
              <a:t>Rozpowszechnianie – art. 6 ust. 1 pkt. 3 Pr. Aut. – publiczne udostępnienie wizerunku w jakikolwiek sposób. </a:t>
            </a:r>
          </a:p>
          <a:p>
            <a:pPr algn="just"/>
            <a:r>
              <a:rPr lang="pl-PL" b="1" u="sng" dirty="0"/>
              <a:t>Warunki dotyczące zgody na rozpowszechnianie wizerunku: </a:t>
            </a:r>
          </a:p>
          <a:p>
            <a:pPr algn="just"/>
            <a:r>
              <a:rPr lang="pl-PL" dirty="0"/>
              <a:t>istnienia zgody uprawnionego ani jej zakresu nie domniemywa się; </a:t>
            </a:r>
          </a:p>
          <a:p>
            <a:pPr algn="just"/>
            <a:r>
              <a:rPr lang="pl-PL" dirty="0"/>
              <a:t>zgoda na wykorzystanie wizerunku może być udzielona w dowolnej formie, ale musi być także niewątpliwa - oznacza to, że osoba jej udzielająca musi mieć pełną świadomość nie tylko formy przedstawienia jej wizerunku, ale także miejsca i czasu publikacji, zestawienia z innymi wizerunkami i towarzyszącego komentarza".</a:t>
            </a:r>
          </a:p>
          <a:p>
            <a:pPr algn="just"/>
            <a:r>
              <a:rPr lang="pl-PL" dirty="0"/>
              <a:t>ciężar dowodu, że rozpowszechnianie wizerunku nie wykroczyło poza uzyskany zakres zezwolenia i określony cel, spoczywa na rozpowszechniającym ten wizerunek ;</a:t>
            </a:r>
          </a:p>
          <a:p>
            <a:pPr algn="just"/>
            <a:r>
              <a:rPr lang="pl-PL" dirty="0"/>
              <a:t>zgoda na utrwalanie i rozpowszechnianie wizerunku ma charakter odwoływalny, podmiotem prawa do wizerunku jest osoba, której podobiznę̨ przedstawiono i która wyraziła zgodę̨ na jego rozpowszechnienie;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52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B0ADC32-DADB-F143-9DCB-AEFAF189C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pl-PL" sz="2400" dirty="0"/>
              <a:t>Zgoda na rozpowszechnienie wizerunku – kazus SA w Warszawie 5.12.2018 r. </a:t>
            </a:r>
            <a:r>
              <a:rPr lang="pl-PL" sz="2400" i="1" dirty="0"/>
              <a:t>V </a:t>
            </a:r>
            <a:r>
              <a:rPr lang="pl-PL" sz="2400" i="1" dirty="0" err="1"/>
              <a:t>ACa</a:t>
            </a:r>
            <a:r>
              <a:rPr lang="pl-PL" sz="2400" i="1" dirty="0"/>
              <a:t> 863/17</a:t>
            </a:r>
            <a:br>
              <a:rPr lang="pl-PL" sz="2400" i="1" dirty="0"/>
            </a:br>
            <a:endParaRPr lang="pl-PL" sz="2400" dirty="0"/>
          </a:p>
        </p:txBody>
      </p:sp>
      <p:pic>
        <p:nvPicPr>
          <p:cNvPr id="5" name="Obraz 4" descr="Obraz zawierający kubek, kawa, herbata, napój&#10;&#10;Opis wygenerowany automatycznie">
            <a:extLst>
              <a:ext uri="{FF2B5EF4-FFF2-40B4-BE49-F238E27FC236}">
                <a16:creationId xmlns:a16="http://schemas.microsoft.com/office/drawing/2014/main" id="{0E37566A-F578-3F55-F4A2-9ACB847FE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034" r="10026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3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11537A-7CA6-FE46-9E23-32C053517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638" y="2098345"/>
            <a:ext cx="7129848" cy="412195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pl-PL" sz="1050" i="1" dirty="0"/>
              <a:t>Pozwany w ramach prowadzonej działalności gospodarczej nabył  jedną fotografię przedstawiającą wizerunek modelki A. Zdjęcie to zostało przez pozwanego zeskanowane i nadrukowane w formie grafiki na produktach porcelanowych oraz upominkach (pióra i torby prezentowe). W chwili zbycia powyższej fotografii zbywca nie dysponował zgodą modelki na rozpowszechnianie jej wizerunku.</a:t>
            </a:r>
          </a:p>
          <a:p>
            <a:pPr algn="just">
              <a:lnSpc>
                <a:spcPct val="110000"/>
              </a:lnSpc>
            </a:pPr>
            <a:r>
              <a:rPr lang="pl-PL" sz="1050" i="1" dirty="0"/>
              <a:t>Modelka wniosła o zasądzenie od pozwanego kwoty 600.000 zł. W uzasadnieniu wskazała, że pozwany bezprawnie wykorzystał jej wizerunek nadrukowując go na produktach porcelanowych marki (...), które są dystrybuowane na rynku polskim i międzynarodowym. Powódka nie wyraziła zgody na rozpowszechnianie jej wizerunku w celach reklamowych i marketingowych, a jako modelka współpracująca z wieloma agencjami jest osobą rozpoznawaną, a jej wizerunek wyceniono na kwotę od 100.000 do 150.000 euro .</a:t>
            </a:r>
          </a:p>
          <a:p>
            <a:pPr algn="just">
              <a:lnSpc>
                <a:spcPct val="110000"/>
              </a:lnSpc>
            </a:pPr>
            <a:r>
              <a:rPr lang="pl-PL" sz="1050" i="1" dirty="0"/>
              <a:t>Powódka jednak nie wyraziła zgody na wykorzystanie swojego wizerunku. Przedstawione jej przedmioty uznała za próbkę produktu, jaki zostałby wprowadzony do obrotu, gdyby takiej zgody udzieliła. Odnosząc się do propozycji udziału w sesji zdjęciowej oświadczyła pozwanemu, że rozważy tę kwestię i skonsultuje decyzję z agencją. Ostatecznie do zrealizowania sesji nie doszło .</a:t>
            </a:r>
          </a:p>
          <a:p>
            <a:pPr algn="just">
              <a:lnSpc>
                <a:spcPct val="110000"/>
              </a:lnSpc>
            </a:pPr>
            <a:r>
              <a:rPr lang="pl-PL" sz="1050" b="0" i="0" u="none" strike="noStrike" dirty="0">
                <a:effectLst/>
                <a:latin typeface="Lato" panose="020F0502020204030203" pitchFamily="34" charset="0"/>
              </a:rPr>
              <a:t>Sąd uwzględnił roszczenie prawomocnie zasądzając na rzecz powódki blisko 90 tys. złotych: </a:t>
            </a:r>
            <a:r>
              <a:rPr lang="pl-PL" sz="1050" b="1" i="0" u="none" strike="noStrike" dirty="0">
                <a:effectLst/>
                <a:latin typeface="Lato" panose="020F0502020204030203" pitchFamily="34" charset="0"/>
              </a:rPr>
              <a:t>producent towarów opatrzonych przetworzoną fotografią prezentującą wizerunek powódki dopuścił się rozpowszechniania wizerunku bez zgody zainteresowanej</a:t>
            </a:r>
            <a:r>
              <a:rPr lang="pl-PL" sz="1050" b="0" i="0" u="none" strike="noStrike" dirty="0">
                <a:effectLst/>
                <a:latin typeface="Lato" panose="020F0502020204030203" pitchFamily="34" charset="0"/>
              </a:rPr>
              <a:t>. Zgoda na pierwotne rozpowszechnienie wizerunku nie zwalnia każdej następnej osoby zamierzającej korzystać z wizerunku od obowiązku uzyskania ponownego zezwolenia, nie ma przy tym znaczenia, iż wizerunek został przetworzony, a następnie inkorporowany do innego utworu.</a:t>
            </a:r>
            <a:endParaRPr lang="pl-PL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F064A6D-E41C-4F5D-2FBC-829335368F12}"/>
              </a:ext>
            </a:extLst>
          </p:cNvPr>
          <p:cNvSpPr txBox="1"/>
          <p:nvPr/>
        </p:nvSpPr>
        <p:spPr>
          <a:xfrm>
            <a:off x="2128785" y="6200739"/>
            <a:ext cx="24513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pngimg.com/download/1688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355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177747-722B-A549-8579-4D55AA6C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Rozpowszechnianie wizerunku bez zgody portretowanego </a:t>
            </a:r>
            <a:br>
              <a:rPr lang="pl-PL" dirty="0"/>
            </a:br>
            <a:r>
              <a:rPr lang="pl-PL" dirty="0"/>
              <a:t>Art. 81 ust. 1 </a:t>
            </a:r>
            <a:r>
              <a:rPr lang="pl-PL" dirty="0" err="1"/>
              <a:t>zd</a:t>
            </a:r>
            <a:r>
              <a:rPr lang="pl-PL" dirty="0"/>
              <a:t>. 2 i ust. 2 PR. Aut.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EF2FB56-A204-8CA6-6CBF-3E618F327262}"/>
              </a:ext>
            </a:extLst>
          </p:cNvPr>
          <p:cNvSpPr txBox="1"/>
          <p:nvPr/>
        </p:nvSpPr>
        <p:spPr>
          <a:xfrm>
            <a:off x="8538518" y="3264023"/>
            <a:ext cx="226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>
                <a:hlinkClick r:id="rId2" tooltip="https://www.freepngimg.com/png/70948-united-money-bill-dollar-one-states-hundred-dollar"/>
              </a:rPr>
              <a:t>To zdjęcie</a:t>
            </a:r>
            <a:r>
              <a:rPr lang="pl-PL" sz="900" dirty="0"/>
              <a:t>, autor: Nieznany autor, licencja: </a:t>
            </a:r>
            <a:r>
              <a:rPr lang="pl-PL" sz="900" dirty="0">
                <a:hlinkClick r:id="rId3" tooltip="https://creativecommons.org/licenses/by-nc/3.0/"/>
              </a:rPr>
              <a:t>CC BY-NC</a:t>
            </a:r>
            <a:endParaRPr lang="pl-PL" sz="900" dirty="0"/>
          </a:p>
        </p:txBody>
      </p:sp>
      <p:pic>
        <p:nvPicPr>
          <p:cNvPr id="5" name="Obraz 4" descr="Obraz zawierający kalendarz&#10;&#10;Opis wygenerowany automatycznie">
            <a:extLst>
              <a:ext uri="{FF2B5EF4-FFF2-40B4-BE49-F238E27FC236}">
                <a16:creationId xmlns:a16="http://schemas.microsoft.com/office/drawing/2014/main" id="{D0276532-CEC3-0A41-DD3B-E1117205C2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7907706" y="1557755"/>
            <a:ext cx="2263667" cy="19319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C7A189-12B6-C643-AE8B-27D538D1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229" y="3633355"/>
            <a:ext cx="6892599" cy="1931987"/>
          </a:xfrm>
        </p:spPr>
        <p:txBody>
          <a:bodyPr>
            <a:normAutofit fontScale="92500" lnSpcReduction="10000"/>
          </a:bodyPr>
          <a:lstStyle/>
          <a:p>
            <a:r>
              <a:rPr lang="pl-PL" b="1" u="sng" dirty="0">
                <a:solidFill>
                  <a:schemeClr val="tx1"/>
                </a:solidFill>
              </a:rPr>
              <a:t>Zezwolenia nie wymaga rozpowszechnianie wizerunku:</a:t>
            </a:r>
            <a:br>
              <a:rPr lang="pl-PL" dirty="0"/>
            </a:br>
            <a:r>
              <a:rPr lang="pl-PL" dirty="0"/>
              <a:t>1) osoby powszechnie znanej, jeżeli wizerunek wykonano w związku z pełnieniem przez nią̨ funkcji publicznych, w szczególności politycznych, społecznych, zawodowych;</a:t>
            </a:r>
            <a:br>
              <a:rPr lang="pl-PL" dirty="0"/>
            </a:br>
            <a:r>
              <a:rPr lang="pl-PL" dirty="0"/>
              <a:t>2) osoby stanowiącej jedynie szczegół całości takiej jak zgromadzenie, krajobraz, publiczna impreza </a:t>
            </a:r>
          </a:p>
          <a:p>
            <a:endParaRPr lang="pl-PL" dirty="0"/>
          </a:p>
        </p:txBody>
      </p:sp>
      <p:pic>
        <p:nvPicPr>
          <p:cNvPr id="1025" name="Picture 1" descr="page324image25306112">
            <a:extLst>
              <a:ext uri="{FF2B5EF4-FFF2-40B4-BE49-F238E27FC236}">
                <a16:creationId xmlns:a16="http://schemas.microsoft.com/office/drawing/2014/main" id="{509A75F4-EB2A-8C4F-8940-6EC5D0C71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46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24image25306112">
            <a:extLst>
              <a:ext uri="{FF2B5EF4-FFF2-40B4-BE49-F238E27FC236}">
                <a16:creationId xmlns:a16="http://schemas.microsoft.com/office/drawing/2014/main" id="{1269CA2D-52D0-D941-831B-F10317A6C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46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az 10" descr="Obraz zawierający osoba, tłum&#10;&#10;Opis wygenerowany automatycznie">
            <a:extLst>
              <a:ext uri="{FF2B5EF4-FFF2-40B4-BE49-F238E27FC236}">
                <a16:creationId xmlns:a16="http://schemas.microsoft.com/office/drawing/2014/main" id="{8AEB411D-6B54-4C50-60ED-8D724CCE6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4471" y="3494707"/>
            <a:ext cx="3656935" cy="2194161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D2B8BD7-D918-42A1-9FEC-DAFF06433630}"/>
              </a:ext>
            </a:extLst>
          </p:cNvPr>
          <p:cNvSpPr txBox="1"/>
          <p:nvPr/>
        </p:nvSpPr>
        <p:spPr>
          <a:xfrm>
            <a:off x="495986" y="4740339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7" tooltip="https://bolosrewu.blogspot.com/2012/03/george-clooney-ditahan-karena-demo-di.html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8" tooltip="https://creativecommons.org/licenses/by-sa/3.0/"/>
              </a:rPr>
              <a:t>CC BY-SA</a:t>
            </a:r>
            <a:endParaRPr lang="pl-PL" sz="90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19B4E5BB-269A-C4F6-8A4F-803186ABF1F2}"/>
              </a:ext>
            </a:extLst>
          </p:cNvPr>
          <p:cNvSpPr txBox="1"/>
          <p:nvPr/>
        </p:nvSpPr>
        <p:spPr>
          <a:xfrm>
            <a:off x="730283" y="2230723"/>
            <a:ext cx="7462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 braku wyraźnego zastrzeżenia zezwolenie nie jest wymagane, jeżeli osoba ta otrzymała umówioną zapłatę̨ za pozowanie.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6211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871DCC-63E1-7448-B2DE-3855A035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Rozpowszechnianie wizerunku bez zgody osoby portretowanej 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FF29FB80-2A13-624B-97D4-F6B03928A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17283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198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F1DA5B-CA4B-4842-AFBD-B8D10AE1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pl-PL" dirty="0"/>
              <a:t>Wizerunek pozowany </a:t>
            </a:r>
          </a:p>
        </p:txBody>
      </p:sp>
      <p:pic>
        <p:nvPicPr>
          <p:cNvPr id="5" name="Obraz 4" descr="Obraz zawierający osoba, aparat, elektronika, obiektyw aparatu&#10;&#10;Opis wygenerowany automatycznie">
            <a:extLst>
              <a:ext uri="{FF2B5EF4-FFF2-40B4-BE49-F238E27FC236}">
                <a16:creationId xmlns:a16="http://schemas.microsoft.com/office/drawing/2014/main" id="{EE6AEC97-1886-A9D6-7A81-862EA0DB4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30" r="20707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2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12BB32-CF35-C849-9A9D-844FE0A7C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500"/>
              <a:t>W braku wyraźnego zastrzeżenia zezwolenie nie jest wymagane, jeżeli osoba ta otrzymała umówioną zapłatę̨ za pozowanie (art. 81 ust. 1 </a:t>
            </a:r>
            <a:r>
              <a:rPr lang="pl-PL" sz="1500" err="1"/>
              <a:t>zd</a:t>
            </a:r>
            <a:r>
              <a:rPr lang="pl-PL" sz="1500"/>
              <a:t>. drugie Pr. Aut.) </a:t>
            </a:r>
          </a:p>
          <a:p>
            <a:pPr>
              <a:lnSpc>
                <a:spcPct val="110000"/>
              </a:lnSpc>
            </a:pPr>
            <a:r>
              <a:rPr lang="pl-PL" sz="1500"/>
              <a:t>Przyjęcie zapłaty jako udzielenie zezwolenia na rozpowszechnianie wizerunku, </a:t>
            </a:r>
          </a:p>
          <a:p>
            <a:pPr>
              <a:lnSpc>
                <a:spcPct val="110000"/>
              </a:lnSpc>
            </a:pPr>
            <a:r>
              <a:rPr lang="pl-PL" sz="1500"/>
              <a:t>Otrzymane wynagrodzenie legitymizuje jedynie wykorzystanie wizerunku, nie uzasadnia zaś́ ewentualnego naruszenia innych dóbr osobistych, </a:t>
            </a:r>
          </a:p>
          <a:p>
            <a:pPr>
              <a:lnSpc>
                <a:spcPct val="110000"/>
              </a:lnSpc>
            </a:pPr>
            <a:r>
              <a:rPr lang="pl-PL" sz="1500"/>
              <a:t>Pojęciu „</a:t>
            </a:r>
            <a:r>
              <a:rPr lang="pl-PL" sz="1500" b="1"/>
              <a:t>pozowanie</a:t>
            </a:r>
            <a:r>
              <a:rPr lang="pl-PL" sz="1500"/>
              <a:t>” przyznaje się̨ relatywnie wąskie znaczenie, uznając, że w jego zakres wchodzą̨ czynności modeli, </a:t>
            </a:r>
            <a:r>
              <a:rPr lang="pl-PL" sz="1500" err="1"/>
              <a:t>fotomodeli</a:t>
            </a:r>
            <a:r>
              <a:rPr lang="pl-PL" sz="1500"/>
              <a:t> bądź innych osób realizujących czynności o charakterze pokrewnym. </a:t>
            </a:r>
          </a:p>
          <a:p>
            <a:pPr>
              <a:lnSpc>
                <a:spcPct val="110000"/>
              </a:lnSpc>
            </a:pPr>
            <a:endParaRPr lang="pl-PL" sz="1500"/>
          </a:p>
          <a:p>
            <a:pPr>
              <a:lnSpc>
                <a:spcPct val="110000"/>
              </a:lnSpc>
            </a:pPr>
            <a:endParaRPr lang="pl-PL" sz="15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2393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B9A5DB-9120-BE4A-83B2-CA6C7C0D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Kazus </a:t>
            </a:r>
            <a:r>
              <a:rPr lang="pl-PL" dirty="0" err="1"/>
              <a:t>Angie</a:t>
            </a:r>
            <a:r>
              <a:rPr lang="pl-PL" dirty="0"/>
              <a:t> </a:t>
            </a:r>
            <a:r>
              <a:rPr lang="pl-PL" dirty="0" err="1"/>
              <a:t>Sherbourne</a:t>
            </a:r>
            <a:endParaRPr lang="pl-PL" dirty="0"/>
          </a:p>
        </p:txBody>
      </p:sp>
      <p:pic>
        <p:nvPicPr>
          <p:cNvPr id="7" name="Symbol zastępczy zawartości 6" descr="Obraz zawierający tekst, osoba, czarny&#10;&#10;Opis wygenerowany automatycznie">
            <a:extLst>
              <a:ext uri="{FF2B5EF4-FFF2-40B4-BE49-F238E27FC236}">
                <a16:creationId xmlns:a16="http://schemas.microsoft.com/office/drawing/2014/main" id="{3B493C7D-44AB-B34E-9B0E-164F42F04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5791" y="1991606"/>
            <a:ext cx="5678959" cy="3912172"/>
          </a:xfr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CCA13C00-273D-6646-B0A1-5819EB1833CB}"/>
              </a:ext>
            </a:extLst>
          </p:cNvPr>
          <p:cNvSpPr txBox="1"/>
          <p:nvPr/>
        </p:nvSpPr>
        <p:spPr>
          <a:xfrm>
            <a:off x="905256" y="1953244"/>
            <a:ext cx="4133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/>
              <a:t>Zdjęcia początkującej modelki miały znaleźć się w </a:t>
            </a:r>
            <a:r>
              <a:rPr lang="pl-PL" dirty="0" err="1"/>
              <a:t>lookbooku</a:t>
            </a:r>
            <a:r>
              <a:rPr lang="pl-PL" dirty="0"/>
              <a:t> młodej marki. </a:t>
            </a:r>
          </a:p>
          <a:p>
            <a:pPr algn="just"/>
            <a:r>
              <a:rPr lang="pl-PL" dirty="0"/>
              <a:t>Modelka otrzymała wynagrodzenie za pozowanie. Dwa lata później zdjęcie pojawiło się w kampanii tej samej marki ale o światowym zasięgu, było zdjęciem profilowym na profilu </a:t>
            </a:r>
            <a:r>
              <a:rPr lang="pl-PL" dirty="0" err="1"/>
              <a:t>instagramowym</a:t>
            </a:r>
            <a:r>
              <a:rPr lang="pl-PL" dirty="0"/>
              <a:t> marki. </a:t>
            </a:r>
          </a:p>
          <a:p>
            <a:pPr algn="just"/>
            <a:r>
              <a:rPr lang="pl-PL" dirty="0"/>
              <a:t>Nie zawarto umowy regulującej sposób wykorzystania zdjęcia. </a:t>
            </a:r>
          </a:p>
          <a:p>
            <a:pPr algn="just"/>
            <a:r>
              <a:rPr lang="pl-PL" dirty="0"/>
              <a:t>Modelka nie była zatrudniana przez inne marki, bo ich zdaniem była twarzą tamtej kampanii i za bardzo się z nią kojarzyła. 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4E21B48-C694-04C4-6DDB-D043A4369E40}"/>
              </a:ext>
            </a:extLst>
          </p:cNvPr>
          <p:cNvSpPr txBox="1"/>
          <p:nvPr/>
        </p:nvSpPr>
        <p:spPr>
          <a:xfrm>
            <a:off x="5260766" y="5915179"/>
            <a:ext cx="6204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highlight>
                  <a:srgbClr val="FFFF00"/>
                </a:highlight>
              </a:rPr>
              <a:t>Żródło</a:t>
            </a:r>
            <a:r>
              <a:rPr lang="pl-PL" dirty="0">
                <a:highlight>
                  <a:srgbClr val="FFFF00"/>
                </a:highlight>
              </a:rPr>
              <a:t>: </a:t>
            </a:r>
            <a:r>
              <a:rPr lang="pl-PL" dirty="0">
                <a:highlight>
                  <a:srgbClr val="FFFF00"/>
                </a:highlight>
                <a:hlinkClick r:id="rId3"/>
              </a:rPr>
              <a:t>https://www.thefashionlaw.com/model-says-that-vetements-has-been-using-her-image-for-5-years-sans-authorization-or-payment/</a:t>
            </a:r>
            <a:r>
              <a:rPr lang="pl-PL" dirty="0">
                <a:highlight>
                  <a:srgbClr val="FFFF00"/>
                </a:highlight>
              </a:rPr>
              <a:t>, dostęp: 16.04.2024 r.</a:t>
            </a:r>
          </a:p>
        </p:txBody>
      </p:sp>
    </p:spTree>
    <p:extLst>
      <p:ext uri="{BB962C8B-B14F-4D97-AF65-F5344CB8AC3E}">
        <p14:creationId xmlns:p14="http://schemas.microsoft.com/office/powerpoint/2010/main" val="19043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C49CF51-6AD2-2B48-8D03-5E2EC5EC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4" y="286603"/>
            <a:ext cx="7708286" cy="1450757"/>
          </a:xfrm>
        </p:spPr>
        <p:txBody>
          <a:bodyPr>
            <a:normAutofit/>
          </a:bodyPr>
          <a:lstStyle/>
          <a:p>
            <a:r>
              <a:rPr lang="pl-PL" dirty="0">
                <a:latin typeface="+mn-lt"/>
              </a:rPr>
              <a:t>Pojęcie wizerunku – poglądy doktryny</a:t>
            </a:r>
          </a:p>
        </p:txBody>
      </p:sp>
      <p:pic>
        <p:nvPicPr>
          <p:cNvPr id="5" name="Picture 4" descr="Wykrzyknik na żółtym tle">
            <a:extLst>
              <a:ext uri="{FF2B5EF4-FFF2-40B4-BE49-F238E27FC236}">
                <a16:creationId xmlns:a16="http://schemas.microsoft.com/office/drawing/2014/main" id="{E210A017-802B-AA70-EF63-D759CCD6B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26" r="16708"/>
          <a:stretch/>
        </p:blipFill>
        <p:spPr>
          <a:xfrm>
            <a:off x="1" y="16"/>
            <a:ext cx="3216166" cy="6400784"/>
          </a:xfrm>
          <a:prstGeom prst="rect">
            <a:avLst/>
          </a:prstGeom>
        </p:spPr>
      </p:pic>
      <p:cxnSp>
        <p:nvCxnSpPr>
          <p:cNvPr id="11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CD25DA-CD35-B449-9C36-1AAB6968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539" y="2023963"/>
            <a:ext cx="7561142" cy="384512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Brak definicji normatywnej,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„takie cechy twarzy i całej postaci, które pozwalają̨ zidentyfikować jakąś osobę  jako określoną jednostkę̨ fizyczną”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(K. Stefaniuk, </a:t>
            </a:r>
            <a:r>
              <a:rPr lang="pl-PL" sz="4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Naruszenie prawa do wizerunku przez rozpowszechnianie podobizny</a:t>
            </a: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sz="4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</a:t>
            </a: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1970/1, s. 64 )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„oznacza wytwór niematerialny, który za pomocą̨ środków plastycznych przedstawia rozpoznawalną podobiznę̨ danej osoby (lub danych osób)”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(J. Barta, R. Markiewicz, </a:t>
            </a:r>
            <a:r>
              <a:rPr lang="pl-PL" sz="4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Ochrona wizerunku, adresata korespondencji i tajemnicy źródeł informacji </a:t>
            </a: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2011, s. 519.)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„dostrzegalne, fizyczne cechy człowieka, tworzące jego wygląd i pozwalające na identyfikację osoby wśród ludzi”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(M. Późniak‐Niedzielska, </a:t>
            </a:r>
            <a:r>
              <a:rPr lang="pl-PL" sz="4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Ograniczenie praw autorskich do wizerunku, korespondencji i źródeł informacji </a:t>
            </a: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[w:] </a:t>
            </a:r>
            <a:r>
              <a:rPr lang="pl-PL" sz="4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Prawo autorskie i prawa pokrewne. Zarys wykładu</a:t>
            </a: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red. M. Poźniak‐Niedzielska, Bydgoszcz 2006, s. 133 )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„pod pojęciem tym należy rozumieć zarówno obraz fizyczny (wizualny) danej osoby, jak i jej głos (wizerunek dźwięczny)”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(J. </a:t>
            </a:r>
            <a:r>
              <a:rPr lang="pl-PL" sz="4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Sieńczyło‐Chlabicz</a:t>
            </a: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sz="4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Rozpowszechnianie wizerunku osób powszechnie znanych</a:t>
            </a: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PPH 2003/9, s. 40)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„desygnatem słowa „wizerunek” jest nie postać́ ludzka, żywa, rozpoznawalna osoba, ale jej obraz postrzegany przez innych ludzi poprzez utrwalenie w jakimś́ nośniku materialnym (najczęściej fotografii)”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 Ferenc-Szydełko, </a:t>
            </a:r>
            <a:r>
              <a:rPr lang="pl-PL" sz="4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Ustawa o prawie autorskim i prawach pokrewnych. Komentarz</a:t>
            </a:r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Warszawa 2021, s. 539)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pl-PL" sz="8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800" dirty="0"/>
              <a:t> </a:t>
            </a:r>
          </a:p>
          <a:p>
            <a:pPr>
              <a:lnSpc>
                <a:spcPct val="110000"/>
              </a:lnSpc>
            </a:pPr>
            <a:endParaRPr lang="pl-PL" sz="800" dirty="0"/>
          </a:p>
          <a:p>
            <a:pPr>
              <a:lnSpc>
                <a:spcPct val="110000"/>
              </a:lnSpc>
            </a:pPr>
            <a:endParaRPr lang="pl-PL" sz="800" dirty="0"/>
          </a:p>
          <a:p>
            <a:pPr>
              <a:lnSpc>
                <a:spcPct val="110000"/>
              </a:lnSpc>
            </a:pPr>
            <a:endParaRPr lang="pl-PL" sz="800" dirty="0"/>
          </a:p>
          <a:p>
            <a:pPr>
              <a:lnSpc>
                <a:spcPct val="110000"/>
              </a:lnSpc>
            </a:pPr>
            <a:endParaRPr lang="pl-PL" sz="800" dirty="0"/>
          </a:p>
          <a:p>
            <a:pPr>
              <a:lnSpc>
                <a:spcPct val="110000"/>
              </a:lnSpc>
            </a:pPr>
            <a:endParaRPr lang="pl-PL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823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6F7E0A-E432-1C4E-9E95-54E55977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pl-PL" sz="3700">
                <a:solidFill>
                  <a:srgbClr val="FFFFFF"/>
                </a:solidFill>
              </a:rPr>
              <a:t>Wizerunek osób stanowiących element większej całości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88D2CA7-8A57-1349-BAD4-EBEF25CC3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8" y="2546224"/>
            <a:ext cx="6094353" cy="4114061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pl-PL" sz="1600" dirty="0">
                <a:solidFill>
                  <a:srgbClr val="FFFFFF"/>
                </a:solidFill>
              </a:rPr>
              <a:t>Przepis ten umożliwia prowadzenie działalności informacyjnej, dokumentacyjnej i sprawozdawczej, prezentowanie wydarzeń́ publicznych oraz gromadzenie materiałów w celach dokumentacyjnych, a także zapewnienie wolności fotografowania wydarzeń́ publicznych (wyrok SA w Warszawie z 13.01.1999 r., I </a:t>
            </a:r>
            <a:r>
              <a:rPr lang="pl-PL" sz="1600" dirty="0" err="1">
                <a:solidFill>
                  <a:srgbClr val="FFFFFF"/>
                </a:solidFill>
              </a:rPr>
              <a:t>ACa</a:t>
            </a:r>
            <a:r>
              <a:rPr lang="pl-PL" sz="1600" dirty="0">
                <a:solidFill>
                  <a:srgbClr val="FFFFFF"/>
                </a:solidFill>
              </a:rPr>
              <a:t> 1089/98),</a:t>
            </a:r>
          </a:p>
          <a:p>
            <a:pPr>
              <a:lnSpc>
                <a:spcPct val="110000"/>
              </a:lnSpc>
            </a:pPr>
            <a:r>
              <a:rPr lang="pl-PL" sz="1600" dirty="0">
                <a:solidFill>
                  <a:srgbClr val="FFFFFF"/>
                </a:solidFill>
              </a:rPr>
              <a:t>Celem rozpowszechnienia nie jest udostepnienie wizerunku określonej postaci, lecz opis fragmentu zżycia społecznego lub otaczającej rzeczywistości </a:t>
            </a:r>
          </a:p>
          <a:p>
            <a:pPr>
              <a:lnSpc>
                <a:spcPct val="110000"/>
              </a:lnSpc>
            </a:pPr>
            <a:r>
              <a:rPr lang="pl-PL" sz="1600" b="1" dirty="0">
                <a:solidFill>
                  <a:srgbClr val="FFFFFF"/>
                </a:solidFill>
              </a:rPr>
              <a:t>Rozpowszechnianie wizerunku nie wymaga zezwolenia, jeśli stanowi on jedynie element akcydentalny lub akcesoryjny przedstawionej całości, tzn. w razie usunięcia wizerunku nie zmieniłby się̨ przedmiot i charakter przedstawienia </a:t>
            </a:r>
            <a:r>
              <a:rPr lang="pl-PL" sz="1600" dirty="0">
                <a:solidFill>
                  <a:srgbClr val="FFFFFF"/>
                </a:solidFill>
              </a:rPr>
              <a:t>(wyrok SA w Krakowie z 19�12�2001 r�, I </a:t>
            </a:r>
            <a:r>
              <a:rPr lang="pl-PL" sz="1600" dirty="0" err="1">
                <a:solidFill>
                  <a:srgbClr val="FFFFFF"/>
                </a:solidFill>
              </a:rPr>
              <a:t>ACa</a:t>
            </a:r>
            <a:r>
              <a:rPr lang="pl-PL" sz="1600" dirty="0">
                <a:solidFill>
                  <a:srgbClr val="FFFFFF"/>
                </a:solidFill>
              </a:rPr>
              <a:t> 957/01 )</a:t>
            </a:r>
          </a:p>
          <a:p>
            <a:pPr>
              <a:lnSpc>
                <a:spcPct val="110000"/>
              </a:lnSpc>
            </a:pPr>
            <a:endParaRPr lang="pl-PL" sz="1300" dirty="0">
              <a:solidFill>
                <a:srgbClr val="FFFFFF"/>
              </a:solidFill>
            </a:endParaRPr>
          </a:p>
        </p:txBody>
      </p:sp>
      <p:pic>
        <p:nvPicPr>
          <p:cNvPr id="8" name="Obraz 7" descr="Obraz zawierający osoba, gracz, duży, tłum&#10;&#10;Opis wygenerowany automatycznie">
            <a:extLst>
              <a:ext uri="{FF2B5EF4-FFF2-40B4-BE49-F238E27FC236}">
                <a16:creationId xmlns:a16="http://schemas.microsoft.com/office/drawing/2014/main" id="{F2971AD3-B393-204F-A65C-8B09093D2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402" r="33019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0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EA0E55-02AB-664B-BF85-B79E7905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l-PL" dirty="0"/>
              <a:t>Przesłanki uznania wizerunku za element większej całości 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67B11B49-D7D1-2D4C-A887-7C292DCC7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86607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494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 descr="Obraz zawierający osoba, człowiek, stojący, garnitur&#10;&#10;Opis wygenerowany automatycznie">
            <a:extLst>
              <a:ext uri="{FF2B5EF4-FFF2-40B4-BE49-F238E27FC236}">
                <a16:creationId xmlns:a16="http://schemas.microsoft.com/office/drawing/2014/main" id="{51187B4D-2035-39E3-A3B5-8F4785569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D24AB73-7B88-1F43-A1BA-EE31CE3E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l-PL" dirty="0"/>
              <a:t>Wizerunek osób powszechnie znanych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83BB34F-E9D5-B94C-9B24-FBA7C9B3F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600"/>
              <a:t>Art. 81 ust. 2 Pr. Aut. ustanawia wyjątek, zgodnie z którym zezwolenia nie wymaga rozpowszechnianie wizerunku osoby powszechnie znanej, jeżeli wizerunek wykonano w związku z pełnieniem przez nią̨ funkcji publicznych, w szczególności politycznych, społecznych, zawodowych </a:t>
            </a:r>
          </a:p>
          <a:p>
            <a:pPr>
              <a:lnSpc>
                <a:spcPct val="110000"/>
              </a:lnSpc>
            </a:pPr>
            <a:r>
              <a:rPr lang="pl-PL" sz="1600"/>
              <a:t>1.  </a:t>
            </a:r>
            <a:r>
              <a:rPr lang="pl-PL" sz="1600" b="1"/>
              <a:t>osoba</a:t>
            </a:r>
            <a:r>
              <a:rPr lang="pl-PL" sz="1600"/>
              <a:t>, której wizerunek ma być rozpowszechniony, </a:t>
            </a:r>
            <a:r>
              <a:rPr lang="pl-PL" sz="1600" b="1"/>
              <a:t>należy do kręgu osób powszechnie znanych</a:t>
            </a:r>
            <a:r>
              <a:rPr lang="pl-PL" sz="1600"/>
              <a:t>; </a:t>
            </a:r>
          </a:p>
          <a:p>
            <a:pPr>
              <a:lnSpc>
                <a:spcPct val="110000"/>
              </a:lnSpc>
            </a:pPr>
            <a:r>
              <a:rPr lang="pl-PL" sz="1600"/>
              <a:t>2. </a:t>
            </a:r>
            <a:r>
              <a:rPr lang="pl-PL" sz="1600" b="1"/>
              <a:t>wizerunek został wykonany w związku z pełnieniem przez tę osobę̨ funkcji publicznych</a:t>
            </a:r>
            <a:r>
              <a:rPr lang="pl-PL" sz="1600"/>
              <a:t>, w szczególności politycznych, społecznych i zawodowych,</a:t>
            </a:r>
          </a:p>
          <a:p>
            <a:pPr>
              <a:lnSpc>
                <a:spcPct val="110000"/>
              </a:lnSpc>
            </a:pPr>
            <a:r>
              <a:rPr lang="pl-PL" sz="1600"/>
              <a:t>3. </a:t>
            </a:r>
            <a:r>
              <a:rPr lang="pl-PL" sz="1600" b="1"/>
              <a:t>wizerunek wykonano w miejscu publicznym</a:t>
            </a:r>
            <a:r>
              <a:rPr lang="pl-PL" sz="1600"/>
              <a:t>, w związku z funkcjonowaniem uprawnionego w życiu publicznym; </a:t>
            </a:r>
          </a:p>
          <a:p>
            <a:pPr>
              <a:lnSpc>
                <a:spcPct val="110000"/>
              </a:lnSpc>
            </a:pPr>
            <a:r>
              <a:rPr lang="pl-PL" sz="1600"/>
              <a:t>4. </a:t>
            </a:r>
            <a:r>
              <a:rPr lang="pl-PL" sz="1600" b="1"/>
              <a:t>celem rozpowszechnienia wizerunku jest realizacja podstawowego zadania prasy, tzn. rzetelnego informowania obywateli, jawności życia publicznego, kontroli oraz krytyki społecznej. </a:t>
            </a:r>
            <a:endParaRPr lang="pl-PL" sz="1600"/>
          </a:p>
          <a:p>
            <a:pPr>
              <a:lnSpc>
                <a:spcPct val="110000"/>
              </a:lnSpc>
            </a:pPr>
            <a:endParaRPr lang="pl-PL" sz="1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0DDB37A-8D56-9612-2523-BD7954A17DDA}"/>
              </a:ext>
            </a:extLst>
          </p:cNvPr>
          <p:cNvSpPr txBox="1"/>
          <p:nvPr/>
        </p:nvSpPr>
        <p:spPr>
          <a:xfrm>
            <a:off x="9565961" y="6657945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://www.wrongkindofgreen.org/tag/wallace-global-fun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29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278F38B-C8DB-174C-A482-011DEF35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Osoba powszechnie znana </a:t>
            </a:r>
          </a:p>
        </p:txBody>
      </p:sp>
      <p:pic>
        <p:nvPicPr>
          <p:cNvPr id="5" name="Picture 4" descr="Czerwona zabawka na wierzchu dwóch linii białych cyfr">
            <a:extLst>
              <a:ext uri="{FF2B5EF4-FFF2-40B4-BE49-F238E27FC236}">
                <a16:creationId xmlns:a16="http://schemas.microsoft.com/office/drawing/2014/main" id="{FD1DCACC-BFB8-09E4-18C0-01C89682B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2" r="26117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E62AD5-AFF4-F349-8C18-19759E2D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400" b="1">
                <a:solidFill>
                  <a:srgbClr val="FFFFFF"/>
                </a:solidFill>
              </a:rPr>
              <a:t>Osoby, które w sposób dorozumiany albo wprost godzą̨ się̨ na podawanie do publicznej wiadomości informacji o ich życiu. Do katalogu tego zalicza się nie tylko polityków, piosenkarzy czy aktorów, lecz również osoby prowadzące inną działalność́, na przykład społeczną czy gospodarczą </a:t>
            </a:r>
            <a:r>
              <a:rPr lang="pl-PL" sz="1400">
                <a:solidFill>
                  <a:srgbClr val="FFFFFF"/>
                </a:solidFill>
              </a:rPr>
              <a:t>(wyrok SN z 20.07.2007 r., I CSK 134/07),</a:t>
            </a:r>
          </a:p>
          <a:p>
            <a:pPr>
              <a:lnSpc>
                <a:spcPct val="110000"/>
              </a:lnSpc>
            </a:pPr>
            <a:r>
              <a:rPr lang="pl-PL" sz="1400">
                <a:solidFill>
                  <a:srgbClr val="FFFFFF"/>
                </a:solidFill>
              </a:rPr>
              <a:t>Skutkiem uznania danej osoby za powszechnie znaną jest węższy zakres ochrony prawa do wizerunku</a:t>
            </a:r>
            <a:r>
              <a:rPr lang="pl-PL" sz="1400" b="1" u="sng">
                <a:solidFill>
                  <a:srgbClr val="FFFFFF"/>
                </a:solidFill>
              </a:rPr>
              <a:t>,</a:t>
            </a:r>
            <a:endParaRPr lang="pl-PL" sz="1400" u="sng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pl-PL" sz="1400" u="sng">
                <a:solidFill>
                  <a:srgbClr val="FFFFFF"/>
                </a:solidFill>
              </a:rPr>
              <a:t>kryterium powszechnej znajomości </a:t>
            </a:r>
            <a:r>
              <a:rPr lang="pl-PL" sz="1400">
                <a:solidFill>
                  <a:srgbClr val="FFFFFF"/>
                </a:solidFill>
              </a:rPr>
              <a:t>- nie powinien mieć znaczenia terytorialny aspekt rozpoznawalności danej jednostki, a krąg odbiorców, do których adresowany jest materiał rozpowszechniający wizerunek osoby pełniącej funkcje publiczne, </a:t>
            </a:r>
          </a:p>
          <a:p>
            <a:pPr>
              <a:lnSpc>
                <a:spcPct val="110000"/>
              </a:lnSpc>
            </a:pPr>
            <a:endParaRPr lang="pl-PL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69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07D1C4-0201-DD42-89B2-97A00829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Kryterium związku wykonania wizerunku z pełnioną funkcją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4F7868-32D0-7047-9727-3A97E1B35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847070" cy="4249737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Kryterium rozumiane w sposób szeroki, </a:t>
            </a:r>
          </a:p>
          <a:p>
            <a:r>
              <a:rPr lang="pl-PL" dirty="0"/>
              <a:t>Moment sporządzenia wizerunku nie powinien ingerować w sferę prywatności</a:t>
            </a:r>
          </a:p>
          <a:p>
            <a:r>
              <a:rPr lang="pl-PL" dirty="0"/>
              <a:t>Obejmuje sytuacje, w których ma miejsce wykonywanie przez daną osobę funkcji publicznych, ale również wszystkie inne zdarzenia z udziałem tej osoby, które mogą mieć znaczenie dla oceny jej </a:t>
            </a:r>
            <a:r>
              <a:rPr lang="pl-PL" dirty="0" err="1"/>
              <a:t>zachowań</a:t>
            </a:r>
            <a:r>
              <a:rPr lang="pl-PL" dirty="0"/>
              <a:t> i postaw. </a:t>
            </a:r>
          </a:p>
          <a:p>
            <a:r>
              <a:rPr lang="pl-PL" u="sng" dirty="0"/>
              <a:t>Zgoda osoby powszechnie znanej wymagana jest gdy:</a:t>
            </a:r>
          </a:p>
          <a:p>
            <a:r>
              <a:rPr lang="pl-PL" dirty="0"/>
              <a:t>1. wizerunek został wykonany w miejscach i sytuacjach o charakterze prywatnym lub w okolicznościach niemających związku z wykonywaniem działalności publicznej, </a:t>
            </a:r>
          </a:p>
          <a:p>
            <a:r>
              <a:rPr lang="pl-PL" dirty="0"/>
              <a:t>2. celem rozpowszechniania jest wykorzystanie wizerunku osoby jedynie do osiągnięcia zysku, w celu reklamowym, w celu zwiększenia sprzedaży czasopisma itp. </a:t>
            </a:r>
          </a:p>
          <a:p>
            <a:r>
              <a:rPr lang="pl-PL" dirty="0"/>
              <a:t>3. wizerunek został wykonany przy użyciu przez dziennikarzy niedozwolonych technik zbierania informacji, np. bez wiedzy uprawnionego za pomocą specjalistycznego sprzętu, ze znacznych odległości, z ukrycia,  potajemnie. </a:t>
            </a:r>
          </a:p>
        </p:txBody>
      </p:sp>
    </p:spTree>
    <p:extLst>
      <p:ext uri="{BB962C8B-B14F-4D97-AF65-F5344CB8AC3E}">
        <p14:creationId xmlns:p14="http://schemas.microsoft.com/office/powerpoint/2010/main" val="4045163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B34ABE6-A6FD-E947-8322-2F028153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Cel rozpowszechniania wizerunku</a:t>
            </a:r>
          </a:p>
        </p:txBody>
      </p:sp>
      <p:pic>
        <p:nvPicPr>
          <p:cNvPr id="7" name="Symbol zastępczy zawartości 6" descr="Obraz zawierający mężczyzna, osoba, noszenie, wewnątrz&#10;&#10;Opis wygenerowany automatycznie">
            <a:extLst>
              <a:ext uri="{FF2B5EF4-FFF2-40B4-BE49-F238E27FC236}">
                <a16:creationId xmlns:a16="http://schemas.microsoft.com/office/drawing/2014/main" id="{022FA1D5-3FCF-2E44-A908-B5AC7A999E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061" r="17809" b="-2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9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FA7DBD8-73FB-5F47-AC13-F9C6C32E6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- nie wynika wprost z treści art. 81 Pr. Aut. </a:t>
            </a:r>
          </a:p>
          <a:p>
            <a:pPr>
              <a:lnSpc>
                <a:spcPct val="100000"/>
              </a:lnSpc>
            </a:pPr>
            <a:r>
              <a:rPr lang="en-US"/>
              <a:t>- rozpowszechnienie wizerunku osoby powszechnie znanej może nastąpić w celu:</a:t>
            </a:r>
          </a:p>
          <a:p>
            <a:pPr>
              <a:lnSpc>
                <a:spcPct val="100000"/>
              </a:lnSpc>
            </a:pPr>
            <a:r>
              <a:rPr lang="en-US"/>
              <a:t>1. informowania społeczeństwa o pełnieniu przez tę osobę funkcji, </a:t>
            </a:r>
          </a:p>
          <a:p>
            <a:pPr>
              <a:lnSpc>
                <a:spcPct val="100000"/>
              </a:lnSpc>
            </a:pPr>
            <a:r>
              <a:rPr lang="en-US"/>
              <a:t>2. nauczania, </a:t>
            </a:r>
          </a:p>
          <a:p>
            <a:pPr>
              <a:lnSpc>
                <a:spcPct val="100000"/>
              </a:lnSpc>
            </a:pPr>
            <a:r>
              <a:rPr lang="en-US"/>
              <a:t>3. wyjaśnienie,</a:t>
            </a:r>
          </a:p>
          <a:p>
            <a:pPr>
              <a:lnSpc>
                <a:spcPct val="100000"/>
              </a:lnSpc>
            </a:pPr>
            <a:r>
              <a:rPr lang="en-US"/>
              <a:t>4. analiza krytyczna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0C4FF70-1465-B240-8384-30C716CF395E}"/>
              </a:ext>
            </a:extLst>
          </p:cNvPr>
          <p:cNvSpPr txBox="1"/>
          <p:nvPr/>
        </p:nvSpPr>
        <p:spPr>
          <a:xfrm>
            <a:off x="2148021" y="6200739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thegrandmalogbook.blogspot.com/2019/12/1990-lech-walesa-is-elected-presiden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3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 descr="Obraz zawierający osoba, wewnątrz, ciemny&#10;&#10;Opis wygenerowany automatycznie">
            <a:extLst>
              <a:ext uri="{FF2B5EF4-FFF2-40B4-BE49-F238E27FC236}">
                <a16:creationId xmlns:a16="http://schemas.microsoft.com/office/drawing/2014/main" id="{CED5462A-8A9C-6246-8CB1-6FAF801F9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585" r="1" b="345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41B96708-7D7D-244C-B920-B67D0A99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Zagadnienia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szczególne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związane</a:t>
            </a:r>
            <a:r>
              <a:rPr lang="en-US" dirty="0">
                <a:solidFill>
                  <a:srgbClr val="FFFFFF"/>
                </a:solidFill>
              </a:rPr>
              <a:t> z </a:t>
            </a:r>
            <a:r>
              <a:rPr lang="en-US" dirty="0" err="1">
                <a:solidFill>
                  <a:srgbClr val="FFFFFF"/>
                </a:solidFill>
              </a:rPr>
              <a:t>ochroną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wizerunku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9BD7A0A-E8B7-FF4C-B5BF-59C7800D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925DA6E-72EA-764E-BE88-5963655CB06A}"/>
              </a:ext>
            </a:extLst>
          </p:cNvPr>
          <p:cNvSpPr txBox="1"/>
          <p:nvPr/>
        </p:nvSpPr>
        <p:spPr>
          <a:xfrm>
            <a:off x="9740688" y="6657945"/>
            <a:ext cx="24513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://www.pngall.com/marilyn-monroe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05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263D98B-9189-AC46-BDEB-5ECB936C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FFFFF"/>
                </a:solidFill>
              </a:rPr>
              <a:t>Wizerunek osób zmarłych </a:t>
            </a:r>
          </a:p>
        </p:txBody>
      </p:sp>
      <p:pic>
        <p:nvPicPr>
          <p:cNvPr id="8" name="Obraz 7" descr="Obraz zawierający osoba, mężczyzna, kostium, ciemny&#10;&#10;Opis wygenerowany automatycznie">
            <a:extLst>
              <a:ext uri="{FF2B5EF4-FFF2-40B4-BE49-F238E27FC236}">
                <a16:creationId xmlns:a16="http://schemas.microsoft.com/office/drawing/2014/main" id="{0A9111F5-9FE6-2F41-97A3-BBA28313F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6" r="160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D33F57-4E5D-6B40-88FE-DF082961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pl-PL" sz="1600" b="0" i="0" u="none" strike="noStrike" dirty="0">
                <a:solidFill>
                  <a:schemeClr val="tx1"/>
                </a:solidFill>
                <a:effectLst/>
                <a:latin typeface="HK Grotesk"/>
              </a:rPr>
              <a:t>Zgodnie z art. 83 Pr. Pras małżonek zmarłego może udzielić zgody na rozpowszechnianie jego wizerunku. Jeżeli zmarły nie miał żony lub męża, albo jeżeli oni także już nie żyją, zgody mogą udzielić kolejno: zstępni (czyli dzieci), rodzice, rodzeństwo oraz zstępni rodzeństwa. Ochrona ta trwa </a:t>
            </a:r>
            <a:r>
              <a:rPr lang="pl-PL" sz="1600" b="1" i="0" u="sng" strike="noStrike" dirty="0">
                <a:solidFill>
                  <a:schemeClr val="tx1"/>
                </a:solidFill>
                <a:effectLst/>
                <a:latin typeface="HK Grotesk"/>
              </a:rPr>
              <a:t>20 lat po śmierci</a:t>
            </a:r>
            <a:r>
              <a:rPr lang="pl-PL" sz="1600" dirty="0">
                <a:solidFill>
                  <a:srgbClr val="28283C"/>
                </a:solidFill>
                <a:latin typeface="HK Grotesk"/>
              </a:rPr>
              <a:t>.</a:t>
            </a:r>
            <a:endParaRPr lang="pl-PL" sz="1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pl-PL" sz="1800" dirty="0">
                <a:solidFill>
                  <a:srgbClr val="FFFFFF"/>
                </a:solidFill>
              </a:rPr>
              <a:t>W 2014 roku w Polsce medialna była sprawa wykorzystania wizerunku byłego lidera zespołu Republika Grzegorza Ciechowskiego w reklamie garniturów jednej z polskich marek. Co prawda małżonka zmarłego wokalisty wyraziła zgodę na komercyjne wykorzystanie wizerunku swojego męża, jednakże zarówno córka, jak i członkowie zespołu zabrali w tej w kwestii głos, wyrażając swoją dezaprobatę dla tego pomysłu</a:t>
            </a:r>
          </a:p>
          <a:p>
            <a:pPr>
              <a:lnSpc>
                <a:spcPct val="110000"/>
              </a:lnSpc>
            </a:pPr>
            <a:endParaRPr lang="pl-PL" sz="1800" dirty="0">
              <a:solidFill>
                <a:srgbClr val="FFFFFF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E8C9832-2050-6744-920B-8EFCC97FE237}"/>
              </a:ext>
            </a:extLst>
          </p:cNvPr>
          <p:cNvSpPr txBox="1"/>
          <p:nvPr/>
        </p:nvSpPr>
        <p:spPr>
          <a:xfrm>
            <a:off x="4855464" y="6261818"/>
            <a:ext cx="686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https</a:t>
            </a:r>
            <a:r>
              <a:rPr lang="pl-PL" sz="1200" dirty="0"/>
              <a:t>://</a:t>
            </a:r>
            <a:r>
              <a:rPr lang="pl-PL" sz="1200" dirty="0" err="1"/>
              <a:t>kultura.onet.pl</a:t>
            </a:r>
            <a:r>
              <a:rPr lang="pl-PL" sz="1200" dirty="0"/>
              <a:t>/muzyka/</a:t>
            </a:r>
            <a:r>
              <a:rPr lang="pl-PL" sz="1200" dirty="0" err="1"/>
              <a:t>wiadomosci</a:t>
            </a:r>
            <a:r>
              <a:rPr lang="pl-PL" sz="1200" dirty="0"/>
              <a:t>/wizerunek-grzegorza-ciechowskiego-wykorzystany-w-reklamie-garniturow/nbn76q4</a:t>
            </a:r>
          </a:p>
        </p:txBody>
      </p:sp>
    </p:spTree>
    <p:extLst>
      <p:ext uri="{BB962C8B-B14F-4D97-AF65-F5344CB8AC3E}">
        <p14:creationId xmlns:p14="http://schemas.microsoft.com/office/powerpoint/2010/main" val="3807610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0D6F03-F2A8-D646-9054-0A786B4A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pl-PL" dirty="0"/>
              <a:t>Wizerunek postaci fikcyjnych</a:t>
            </a:r>
          </a:p>
        </p:txBody>
      </p:sp>
      <p:pic>
        <p:nvPicPr>
          <p:cNvPr id="5" name="Obraz 4" descr="Obraz zawierający stojące&#10;&#10;Opis wygenerowany automatycznie">
            <a:extLst>
              <a:ext uri="{FF2B5EF4-FFF2-40B4-BE49-F238E27FC236}">
                <a16:creationId xmlns:a16="http://schemas.microsoft.com/office/drawing/2014/main" id="{0832FF03-00FF-3345-A77E-E28907A1A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2871"/>
          <a:stretch/>
        </p:blipFill>
        <p:spPr>
          <a:xfrm>
            <a:off x="20" y="13"/>
            <a:ext cx="4580077" cy="6400784"/>
          </a:xfrm>
          <a:prstGeom prst="rect">
            <a:avLst/>
          </a:prstGeom>
        </p:spPr>
      </p:pic>
      <p:cxnSp>
        <p:nvCxnSpPr>
          <p:cNvPr id="13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0B4CF1-E0E3-2848-AD6D-533A29478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616" y="2023963"/>
            <a:ext cx="6933870" cy="437682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pl-PL" sz="1500" dirty="0">
                <a:sym typeface="Wingdings" pitchFamily="2" charset="2"/>
              </a:rPr>
              <a:t> </a:t>
            </a:r>
            <a:r>
              <a:rPr lang="pl-PL" sz="1500" dirty="0"/>
              <a:t>postacie literackie, plastyczne, czy występujące w utworach audiowizualnych. </a:t>
            </a:r>
          </a:p>
          <a:p>
            <a:pPr>
              <a:lnSpc>
                <a:spcPct val="110000"/>
              </a:lnSpc>
            </a:pPr>
            <a:r>
              <a:rPr lang="pl-PL" sz="1500" dirty="0">
                <a:sym typeface="Wingdings" pitchFamily="2" charset="2"/>
              </a:rPr>
              <a:t> konieczny jest </a:t>
            </a:r>
            <a:r>
              <a:rPr lang="pl-PL" sz="1500" dirty="0"/>
              <a:t>nierozerwalny związek postaci fikcyjnej z utworem dzięki któremu istnieje. </a:t>
            </a:r>
          </a:p>
          <a:p>
            <a:pPr>
              <a:lnSpc>
                <a:spcPct val="110000"/>
              </a:lnSpc>
            </a:pPr>
            <a:r>
              <a:rPr lang="pl-PL" sz="1500" dirty="0"/>
              <a:t>W takim ujęciu często nie jest ona chroniona jako samodzielny utwór, niezależny od dzieła w ramach którego powstała. </a:t>
            </a:r>
          </a:p>
          <a:p>
            <a:pPr>
              <a:lnSpc>
                <a:spcPct val="110000"/>
              </a:lnSpc>
            </a:pPr>
            <a:r>
              <a:rPr lang="pl-PL" sz="1500" dirty="0"/>
              <a:t>Jednakże postać, która została "wyjęta" ze środowiska, w którym została wykreowana </a:t>
            </a:r>
            <a:r>
              <a:rPr lang="pl-PL" sz="1500" b="1" dirty="0"/>
              <a:t>może być przedmiotem samodzielnej ochrony prawa autorskiego -  jeżeli charakterystyka czy przedstawienie tej postaci spełnia cechy utworu</a:t>
            </a:r>
            <a:r>
              <a:rPr lang="pl-PL" sz="1500" dirty="0"/>
              <a:t>, a więc jest odpowiednio twórcza i oryginalna.</a:t>
            </a:r>
          </a:p>
          <a:p>
            <a:pPr>
              <a:lnSpc>
                <a:spcPct val="110000"/>
              </a:lnSpc>
            </a:pPr>
            <a:r>
              <a:rPr lang="pl-PL" u="sng" dirty="0"/>
              <a:t>Przykład: </a:t>
            </a:r>
            <a:r>
              <a:rPr lang="pl-PL" dirty="0"/>
              <a:t>W sprawie </a:t>
            </a:r>
            <a:r>
              <a:rPr lang="pl-PL" dirty="0" err="1"/>
              <a:t>Toho</a:t>
            </a:r>
            <a:r>
              <a:rPr lang="pl-PL" dirty="0"/>
              <a:t> Co., Ltd. v. Wiliam </a:t>
            </a:r>
            <a:r>
              <a:rPr lang="pl-PL" dirty="0" err="1"/>
              <a:t>Morrow</a:t>
            </a:r>
            <a:r>
              <a:rPr lang="pl-PL" dirty="0"/>
              <a:t> Co., powód - producent filmowy domagał się objęcia </a:t>
            </a:r>
            <a:r>
              <a:rPr lang="pl-PL" dirty="0" err="1"/>
              <a:t>prawnoautorską</a:t>
            </a:r>
            <a:r>
              <a:rPr lang="pl-PL" dirty="0"/>
              <a:t> ochroną słynnej fikcyjnej postaci </a:t>
            </a:r>
            <a:r>
              <a:rPr lang="pl-PL" dirty="0" err="1"/>
              <a:t>Godzilli</a:t>
            </a:r>
            <a:r>
              <a:rPr lang="pl-PL" dirty="0"/>
              <a:t>. W uzasadnieniu powołał się on na orzeczenie, które zapadło w sprawie Metro-</a:t>
            </a:r>
            <a:r>
              <a:rPr lang="pl-PL" dirty="0" err="1"/>
              <a:t>Goldwyn</a:t>
            </a:r>
            <a:r>
              <a:rPr lang="pl-PL" dirty="0"/>
              <a:t>-</a:t>
            </a:r>
            <a:r>
              <a:rPr lang="pl-PL" dirty="0" err="1"/>
              <a:t>Mayer</a:t>
            </a:r>
            <a:r>
              <a:rPr lang="pl-PL" dirty="0"/>
              <a:t> v. American Honda Motor dotyczące ochrony postaci Jamesa Bonda. Sąd uznał tą postać fikcyjną za przedmiot ochrony prawa autorskiego z uwagi na zindywidualizowany zbiór cech, które rozwinęły się w kolejnych 16 odcinkach, pomimo że postać Bonda ulegała zmianom. Producent podkreślił, że </a:t>
            </a:r>
            <a:r>
              <a:rPr lang="pl-PL" dirty="0" err="1"/>
              <a:t>Godzilla</a:t>
            </a:r>
            <a:r>
              <a:rPr lang="pl-PL" dirty="0"/>
              <a:t> (tak jak James Bond) posiada cechy, które rozwijały się w trakcie kolejnych odcinków filmu, jak i cechy stałe występujące w całej serii (gigantyczny dinozaur, prahistoryczna postać ziejąca ogniem). Finalnie sąd uznał, że </a:t>
            </a:r>
            <a:r>
              <a:rPr lang="pl-PL" dirty="0" err="1"/>
              <a:t>Godzilla</a:t>
            </a:r>
            <a:r>
              <a:rPr lang="pl-PL" dirty="0"/>
              <a:t> podlega ochronie </a:t>
            </a:r>
            <a:r>
              <a:rPr lang="pl-PL" dirty="0" err="1"/>
              <a:t>prawnoautorskiej</a:t>
            </a:r>
            <a:r>
              <a:rPr lang="pl-PL" dirty="0"/>
              <a:t>.</a:t>
            </a:r>
            <a:endParaRPr lang="pl-PL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3CC7B5E-45B7-CD49-AE2B-F8AC857D8781}"/>
              </a:ext>
            </a:extLst>
          </p:cNvPr>
          <p:cNvSpPr txBox="1"/>
          <p:nvPr/>
        </p:nvSpPr>
        <p:spPr>
          <a:xfrm>
            <a:off x="1954058" y="6200739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www.deviantart.com/jaehyeon-lee/art/Shin-Godzilla-73793669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pl-PL" sz="700">
              <a:solidFill>
                <a:srgbClr val="FFFFFF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819DDB9-0E7C-5346-9863-CE1514F6EEC5}"/>
              </a:ext>
            </a:extLst>
          </p:cNvPr>
          <p:cNvSpPr txBox="1"/>
          <p:nvPr/>
        </p:nvSpPr>
        <p:spPr>
          <a:xfrm>
            <a:off x="4928616" y="5869092"/>
            <a:ext cx="253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hlinkClick r:id="rId5"/>
              </a:rPr>
              <a:t>https://www.legalnakultura.pl/</a:t>
            </a:r>
            <a:endParaRPr lang="pl-PL" sz="1200" dirty="0"/>
          </a:p>
          <a:p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2267167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2F0F8A3-CD5E-DD67-467B-523E19A7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FFFFF"/>
                </a:solidFill>
              </a:rPr>
              <a:t>Wizerunek Fryderyka Chopina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C1D343-7603-D00B-5AF4-B793C2EB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 lnSpcReduction="10000"/>
          </a:bodyPr>
          <a:lstStyle/>
          <a:p>
            <a:r>
              <a:rPr lang="pl-PL" sz="1600" dirty="0">
                <a:solidFill>
                  <a:schemeClr val="tx1"/>
                </a:solidFill>
                <a:latin typeface="Tahoma" panose="020B0604030504040204" pitchFamily="34" charset="0"/>
              </a:rPr>
              <a:t>W </a:t>
            </a:r>
            <a:r>
              <a:rPr lang="pl-PL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sposób szczególny chroniony jest wizerunek Fryderyka Chopina, który uregulowany jest w odrębnej ustawie z dnia 3 lutego 2001 r. o ochronie dziedzictwa Fryderyka Chopina. </a:t>
            </a:r>
          </a:p>
          <a:p>
            <a:r>
              <a:rPr lang="pl-PL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Ustawa ta wskazuje, że utwory Fryderyka Chopina i przedmioty z nim związane stanowią dobro ogólnonarodowe podlegające szczególnej ochronie. </a:t>
            </a:r>
          </a:p>
          <a:p>
            <a:r>
              <a:rPr lang="pl-PL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Nazwisko Fryderyka Chopina i jego wizerunek są chronione odpowiednio na zasadach dotyczących dóbr osobistych.</a:t>
            </a:r>
          </a:p>
          <a:p>
            <a:r>
              <a:rPr lang="pl-PL" sz="1600" dirty="0">
                <a:solidFill>
                  <a:schemeClr val="tx1"/>
                </a:solidFill>
                <a:latin typeface="Tahoma" panose="020B0604030504040204" pitchFamily="34" charset="0"/>
              </a:rPr>
              <a:t>Pieczę nad tymi dobrami sprawuje minister właściwy ds. kultury i ochrony dziedzictwa narodowego.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DDE63BB9-8120-D55B-1768-013A9807B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08" r="1" b="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A3174548-FEF2-61D0-9DE8-67578A0114AA}"/>
              </a:ext>
            </a:extLst>
          </p:cNvPr>
          <p:cNvSpPr txBox="1"/>
          <p:nvPr/>
        </p:nvSpPr>
        <p:spPr>
          <a:xfrm>
            <a:off x="9588401" y="6657945"/>
            <a:ext cx="26035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en.tchaikovsky-research.net/pages/Fr%C3%A9d%C3%A9ric_Chop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79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2EEF9E-106F-5746-B96C-72D5E95E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Pojęcie wizerunku - orzecznictwo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620055-9F68-6C48-B956-1C97365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2523850"/>
            <a:ext cx="6944497" cy="4012872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pl-PL" sz="1600" dirty="0">
                <a:solidFill>
                  <a:srgbClr val="FFFFFF"/>
                </a:solidFill>
              </a:rPr>
              <a:t>„wizerunek” to dostrzegalne </a:t>
            </a:r>
            <a:r>
              <a:rPr lang="pl-PL" sz="1600" b="1" dirty="0">
                <a:solidFill>
                  <a:srgbClr val="FFFFFF"/>
                </a:solidFill>
              </a:rPr>
              <a:t>cechy fizyczne </a:t>
            </a:r>
            <a:r>
              <a:rPr lang="pl-PL" sz="1600" dirty="0">
                <a:solidFill>
                  <a:srgbClr val="FFFFFF"/>
                </a:solidFill>
              </a:rPr>
              <a:t>człowieka, tworzące jego wygląd i pozwalające na identyfikację danej osoby wśród innych ludzi, bądź́ też </a:t>
            </a:r>
            <a:r>
              <a:rPr lang="pl-PL" sz="1600" b="1" dirty="0">
                <a:solidFill>
                  <a:srgbClr val="FFFFFF"/>
                </a:solidFill>
              </a:rPr>
              <a:t>skonkretyzowane ustalenie</a:t>
            </a:r>
            <a:r>
              <a:rPr lang="pl-PL" sz="1600" dirty="0">
                <a:solidFill>
                  <a:srgbClr val="FFFFFF"/>
                </a:solidFill>
              </a:rPr>
              <a:t> obrazu fizycznego człowieka, zdatne do zwielokrotnienia i rozpowszechnienia (wyrok SA w Krakowie z 19.04.2016 r., I </a:t>
            </a:r>
            <a:r>
              <a:rPr lang="pl-PL" sz="1600" dirty="0" err="1">
                <a:solidFill>
                  <a:srgbClr val="FFFFFF"/>
                </a:solidFill>
              </a:rPr>
              <a:t>ACa</a:t>
            </a:r>
            <a:r>
              <a:rPr lang="pl-PL" sz="1600" dirty="0">
                <a:solidFill>
                  <a:srgbClr val="FFFFFF"/>
                </a:solidFill>
              </a:rPr>
              <a:t> 1826/15, LEX nr 2041781) </a:t>
            </a:r>
          </a:p>
          <a:p>
            <a:pPr algn="just">
              <a:lnSpc>
                <a:spcPct val="110000"/>
              </a:lnSpc>
            </a:pPr>
            <a:r>
              <a:rPr lang="pl-PL" sz="1600" b="1" dirty="0">
                <a:solidFill>
                  <a:srgbClr val="FFFFFF"/>
                </a:solidFill>
              </a:rPr>
              <a:t>Wizerunek to każda podobizna bez względu na technikę̨ wykonania</a:t>
            </a:r>
            <a:r>
              <a:rPr lang="pl-PL" sz="1600" dirty="0">
                <a:solidFill>
                  <a:srgbClr val="FFFFFF"/>
                </a:solidFill>
              </a:rPr>
              <a:t>, a więc fotografię, rysunek, film, przekaz telewizyjny, zdjęcie (wyrok SA w Katowicach z 28.05.2015 r., I </a:t>
            </a:r>
            <a:r>
              <a:rPr lang="pl-PL" sz="1600" dirty="0" err="1">
                <a:solidFill>
                  <a:srgbClr val="FFFFFF"/>
                </a:solidFill>
              </a:rPr>
              <a:t>ACa</a:t>
            </a:r>
            <a:r>
              <a:rPr lang="pl-PL" sz="1600" dirty="0">
                <a:solidFill>
                  <a:srgbClr val="FFFFFF"/>
                </a:solidFill>
              </a:rPr>
              <a:t> 158/15, LEX nr 1747243) </a:t>
            </a:r>
          </a:p>
          <a:p>
            <a:pPr algn="just">
              <a:lnSpc>
                <a:spcPct val="110000"/>
              </a:lnSpc>
            </a:pPr>
            <a:r>
              <a:rPr lang="pl-PL" sz="1600" dirty="0">
                <a:solidFill>
                  <a:srgbClr val="FFFFFF"/>
                </a:solidFill>
              </a:rPr>
              <a:t>Dobro osobiste, jakim jest wizerunek, który oznacza fizyczny obraz jednostki, wiąże się̨ </a:t>
            </a:r>
            <a:r>
              <a:rPr lang="pl-PL" sz="1600" b="1" dirty="0">
                <a:solidFill>
                  <a:srgbClr val="FFFFFF"/>
                </a:solidFill>
              </a:rPr>
              <a:t>jedynie z osobą fizyczna</a:t>
            </a:r>
            <a:r>
              <a:rPr lang="pl-PL" sz="1600" dirty="0">
                <a:solidFill>
                  <a:srgbClr val="FFFFFF"/>
                </a:solidFill>
              </a:rPr>
              <a:t>̨, a nie osobą prawną (wyrok SA w Warszawie z 27.06.2017 r., VI </a:t>
            </a:r>
            <a:r>
              <a:rPr lang="pl-PL" sz="1600" dirty="0" err="1">
                <a:solidFill>
                  <a:srgbClr val="FFFFFF"/>
                </a:solidFill>
              </a:rPr>
              <a:t>ACa</a:t>
            </a:r>
            <a:r>
              <a:rPr lang="pl-PL" sz="1600" dirty="0">
                <a:solidFill>
                  <a:srgbClr val="FFFFFF"/>
                </a:solidFill>
              </a:rPr>
              <a:t> 293/16, LEX 2361922)</a:t>
            </a:r>
          </a:p>
          <a:p>
            <a:pPr algn="just">
              <a:lnSpc>
                <a:spcPct val="110000"/>
              </a:lnSpc>
            </a:pPr>
            <a:endParaRPr lang="pl-PL" sz="16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pl-PL" sz="16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pl-PL" sz="16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pl-PL" sz="1600" dirty="0">
              <a:solidFill>
                <a:srgbClr val="FFFFFF"/>
              </a:solidFill>
            </a:endParaRPr>
          </a:p>
        </p:txBody>
      </p:sp>
      <p:pic>
        <p:nvPicPr>
          <p:cNvPr id="5" name="Picture 4" descr="Wykrzyknik na żółtym tle">
            <a:extLst>
              <a:ext uri="{FF2B5EF4-FFF2-40B4-BE49-F238E27FC236}">
                <a16:creationId xmlns:a16="http://schemas.microsoft.com/office/drawing/2014/main" id="{84B859A9-800B-9169-4191-D03071FEB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4" r="18497"/>
          <a:stretch/>
        </p:blipFill>
        <p:spPr>
          <a:xfrm>
            <a:off x="7633957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59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DD0B579-3460-ED4B-BB80-61B21692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Wizerunek sportowca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68E024-BF30-CA4F-B78A-4774E5D33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86" y="2520799"/>
            <a:ext cx="6642731" cy="40159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pl-PL" sz="1400" dirty="0">
                <a:solidFill>
                  <a:srgbClr val="FFFFFF"/>
                </a:solidFill>
              </a:rPr>
              <a:t>Art. 14 ustawy z dnia 25.06.2010 r. o sporcie: </a:t>
            </a:r>
          </a:p>
          <a:p>
            <a:pPr>
              <a:lnSpc>
                <a:spcPct val="110000"/>
              </a:lnSpc>
            </a:pPr>
            <a:r>
              <a:rPr lang="pl-PL" sz="1400" dirty="0">
                <a:solidFill>
                  <a:srgbClr val="FFFFFF"/>
                </a:solidFill>
              </a:rPr>
              <a:t>1 Członek kadry narodowej </a:t>
            </a:r>
            <a:r>
              <a:rPr lang="pl-PL" sz="1400" b="1" dirty="0">
                <a:solidFill>
                  <a:srgbClr val="FFFFFF"/>
                </a:solidFill>
              </a:rPr>
              <a:t>udostępnia, na zasadach wyłączności</a:t>
            </a:r>
            <a:r>
              <a:rPr lang="pl-PL" sz="1400" dirty="0">
                <a:solidFill>
                  <a:srgbClr val="FFFFFF"/>
                </a:solidFill>
              </a:rPr>
              <a:t>, swój wizerunek </a:t>
            </a:r>
            <a:r>
              <a:rPr lang="pl-PL" sz="1400" b="1" dirty="0">
                <a:solidFill>
                  <a:srgbClr val="FFFFFF"/>
                </a:solidFill>
              </a:rPr>
              <a:t>w stroju reprezentacji kraju polskiemu związkowi sportowemu</a:t>
            </a:r>
            <a:r>
              <a:rPr lang="pl-PL" sz="1400" dirty="0">
                <a:solidFill>
                  <a:srgbClr val="FFFFFF"/>
                </a:solidFill>
              </a:rPr>
              <a:t>, który jest uprawniony do wykorzystania tego wizerunku do swoich celów gospodarczych w zakresie wyznaczonym przez przepisy tego związku lub międzynarodowej organizacji sportowej działającej w danym sporcie.</a:t>
            </a:r>
          </a:p>
          <a:p>
            <a:pPr>
              <a:lnSpc>
                <a:spcPct val="110000"/>
              </a:lnSpc>
            </a:pPr>
            <a:r>
              <a:rPr lang="pl-PL" sz="1400" dirty="0">
                <a:solidFill>
                  <a:srgbClr val="FFFFFF"/>
                </a:solidFill>
              </a:rPr>
              <a:t>2. Członek reprezentacji olimpijskiej udostępnia, na zasadach wyłączności, z chwilą powołania do reprezentacji olimpijskiej, swój wizerunek w stroju reprezentacji olimpijskiej Polskiemu Komitetowi Olimpijskiemu, który jest uprawniony do wykorzystania tego wizerunku do swoich celów gospodarczych w zakresie wyznaczonym przez swoje przepisy lub przepisy Międzynarodowego Komitetu Olimpijskiego.</a:t>
            </a:r>
          </a:p>
          <a:p>
            <a:pPr>
              <a:lnSpc>
                <a:spcPct val="110000"/>
              </a:lnSpc>
            </a:pPr>
            <a:r>
              <a:rPr lang="pl-PL" sz="1400" dirty="0">
                <a:solidFill>
                  <a:srgbClr val="FFFFFF"/>
                </a:solidFill>
              </a:rPr>
              <a:t>3. Zawodnik przed zakwalifikowaniem do kadry narodowej lub reprezentacji olimpijskiej wyraża zgodę na rozpowszechnianie swojego wizerunku w stroju reprezentacji kraju w rozumieniu art. 81 ust. 1 ustawy z dnia 4 lutego 1994 r. o prawie autorskim i prawach pokrewnych.</a:t>
            </a:r>
          </a:p>
        </p:txBody>
      </p:sp>
      <p:pic>
        <p:nvPicPr>
          <p:cNvPr id="5" name="Picture 4" descr="Grupa wielokolorowych drewnianych figurek">
            <a:extLst>
              <a:ext uri="{FF2B5EF4-FFF2-40B4-BE49-F238E27FC236}">
                <a16:creationId xmlns:a16="http://schemas.microsoft.com/office/drawing/2014/main" id="{03A3806F-B849-B537-1A4D-E7BD4D008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0" r="3394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DC320DD-D515-744B-AB37-A4362374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 fontScale="90000"/>
          </a:bodyPr>
          <a:lstStyle/>
          <a:p>
            <a:r>
              <a:rPr lang="pl-PL" sz="4000" dirty="0">
                <a:solidFill>
                  <a:srgbClr val="FFFFFF"/>
                </a:solidFill>
              </a:rPr>
              <a:t>Ciekawy przypadek Leo </a:t>
            </a:r>
            <a:r>
              <a:rPr lang="pl-PL" sz="4000" dirty="0" err="1">
                <a:solidFill>
                  <a:srgbClr val="FFFFFF"/>
                </a:solidFill>
              </a:rPr>
              <a:t>Messiego</a:t>
            </a:r>
            <a:r>
              <a:rPr lang="pl-PL" sz="4000" dirty="0">
                <a:solidFill>
                  <a:srgbClr val="FFFFFF"/>
                </a:solidFill>
              </a:rPr>
              <a:t> i Prawo </a:t>
            </a:r>
            <a:r>
              <a:rPr lang="pl-PL" sz="4000" dirty="0" err="1">
                <a:solidFill>
                  <a:srgbClr val="FFFFFF"/>
                </a:solidFill>
              </a:rPr>
              <a:t>Beckhama</a:t>
            </a:r>
            <a:endParaRPr lang="pl-PL" sz="4000" dirty="0">
              <a:solidFill>
                <a:srgbClr val="FFFFFF"/>
              </a:solidFill>
            </a:endParaRPr>
          </a:p>
        </p:txBody>
      </p:sp>
      <p:pic>
        <p:nvPicPr>
          <p:cNvPr id="5" name="Obraz 4" descr="Obraz zawierający osoba, zewnętrzne, sport, zawody lekkoatletyczne&#10;&#10;Opis wygenerowany automatycznie">
            <a:extLst>
              <a:ext uri="{FF2B5EF4-FFF2-40B4-BE49-F238E27FC236}">
                <a16:creationId xmlns:a16="http://schemas.microsoft.com/office/drawing/2014/main" id="{12126EEA-DAAD-A346-AD24-BD7DFD63B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11" r="31210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2E428F4-1CD1-D841-9690-12F593F8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864" y="2501281"/>
            <a:ext cx="5977938" cy="379493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pl-PL" sz="1600" dirty="0">
                <a:solidFill>
                  <a:srgbClr val="FFFFFF"/>
                </a:solidFill>
              </a:rPr>
              <a:t>W 2016 r. Lionel </a:t>
            </a:r>
            <a:r>
              <a:rPr lang="pl-PL" sz="1600" dirty="0" err="1">
                <a:solidFill>
                  <a:srgbClr val="FFFFFF"/>
                </a:solidFill>
              </a:rPr>
              <a:t>Messi</a:t>
            </a:r>
            <a:r>
              <a:rPr lang="pl-PL" sz="1600" dirty="0">
                <a:solidFill>
                  <a:srgbClr val="FFFFFF"/>
                </a:solidFill>
              </a:rPr>
              <a:t> został skazany na karę 21 miesięcy pozbawienia wolności za oszustwa podatkowe. Hiszpański Sąd Najwyższy odrzucił jego apelację i potwierdził karę finansową wysokości 3,5 mln. Euro. Oszustwa podatkowe, za które został skazany piłkarz dotoczyły uchylania się od </a:t>
            </a:r>
            <a:r>
              <a:rPr lang="pl-PL" sz="1600" b="1" dirty="0">
                <a:solidFill>
                  <a:srgbClr val="FFFFFF"/>
                </a:solidFill>
              </a:rPr>
              <a:t>opodatkowania obrotu prawami do wizerunku</a:t>
            </a:r>
            <a:r>
              <a:rPr lang="pl-PL" sz="1600" dirty="0">
                <a:solidFill>
                  <a:srgbClr val="FFFFFF"/>
                </a:solidFill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pl-PL" sz="1600" dirty="0">
                <a:solidFill>
                  <a:srgbClr val="FFFFFF"/>
                </a:solidFill>
              </a:rPr>
              <a:t>W latach 2005-2014  w Hiszpanii obowiązywało tzw. prawo </a:t>
            </a:r>
            <a:r>
              <a:rPr lang="pl-PL" sz="1600" dirty="0" err="1">
                <a:solidFill>
                  <a:srgbClr val="FFFFFF"/>
                </a:solidFill>
              </a:rPr>
              <a:t>Beckhama</a:t>
            </a:r>
            <a:r>
              <a:rPr lang="pl-PL" sz="1600" dirty="0">
                <a:solidFill>
                  <a:srgbClr val="FFFFFF"/>
                </a:solidFill>
              </a:rPr>
              <a:t>, dzięki któremu piłkarze trafiający do </a:t>
            </a:r>
            <a:r>
              <a:rPr lang="pl-PL" sz="1600" dirty="0" err="1">
                <a:solidFill>
                  <a:srgbClr val="FFFFFF"/>
                </a:solidFill>
              </a:rPr>
              <a:t>LaLiga</a:t>
            </a:r>
            <a:r>
              <a:rPr lang="pl-PL" sz="1600" dirty="0">
                <a:solidFill>
                  <a:srgbClr val="FFFFFF"/>
                </a:solidFill>
              </a:rPr>
              <a:t> z innych krajów mogli płacić zdecydowanie niższy podatek dochodowy – nie  43% (Madryt) czy 48% (Barcelona), a tylko 24,75%. Poza niską stawką podatkową najważniejszą korzyścią piłkarzy był </a:t>
            </a:r>
            <a:r>
              <a:rPr lang="pl-PL" sz="1600" u="sng" dirty="0">
                <a:solidFill>
                  <a:srgbClr val="FFFFFF"/>
                </a:solidFill>
              </a:rPr>
              <a:t>nieopodatkowany dochód z wykorzystania praw do własnego wizerunku</a:t>
            </a:r>
            <a:r>
              <a:rPr lang="pl-PL" sz="1600" dirty="0">
                <a:solidFill>
                  <a:srgbClr val="FFFFFF"/>
                </a:solidFill>
              </a:rPr>
              <a:t>. Aby uniknąć opodatkowania piłkarze rejestrowali w innych państwach tzw. rajach podatkowych działalność gospodarczą związaną teoretycznie z komercjalizacją wizerunku, zasadniczo fikcyjną.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53A593B-1403-4B43-ADC6-9A7BE7F83214}"/>
              </a:ext>
            </a:extLst>
          </p:cNvPr>
          <p:cNvSpPr txBox="1"/>
          <p:nvPr/>
        </p:nvSpPr>
        <p:spPr>
          <a:xfrm>
            <a:off x="2300306" y="6657945"/>
            <a:ext cx="22797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presencianoticias.com/2020/04/18/messi-es-unico-cristiano-no-le-llega-a-su-nivel-beckha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17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0CD4B72-E565-C54C-B0A2-A1389B8D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FFFFF"/>
                </a:solidFill>
              </a:rPr>
              <a:t>Prawo adresata korespondencji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1CB0FD-1262-5B48-92E4-DF16613A9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422137" cy="3872852"/>
          </a:xfrm>
        </p:spPr>
        <p:txBody>
          <a:bodyPr>
            <a:normAutofit/>
          </a:bodyPr>
          <a:lstStyle/>
          <a:p>
            <a:pPr algn="just"/>
            <a:r>
              <a:rPr lang="pl-PL" sz="1800" dirty="0">
                <a:solidFill>
                  <a:srgbClr val="FFFFFF"/>
                </a:solidFill>
              </a:rPr>
              <a:t>Jeżeli osoba, do której korespondencja jest skierowana, nie wyraziła innej woli, rozpowszechnianie korespondencji, w okresie </a:t>
            </a:r>
            <a:r>
              <a:rPr lang="pl-PL" sz="1800" dirty="0">
                <a:solidFill>
                  <a:schemeClr val="bg1"/>
                </a:solidFill>
                <a:highlight>
                  <a:srgbClr val="FFFF00"/>
                </a:highlight>
              </a:rPr>
              <a:t>20 lat od jej śmierci</a:t>
            </a:r>
            <a:r>
              <a:rPr lang="pl-PL" sz="1800" dirty="0">
                <a:solidFill>
                  <a:srgbClr val="FFFFFF"/>
                </a:solidFill>
              </a:rPr>
              <a:t>, wymaga zezwolenia małżonka, a w jego braku kolejno zstępnych, rodziców lub rodzeństwa (art. 82 pr. aut.)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>
                <a:solidFill>
                  <a:srgbClr val="FFFFFF"/>
                </a:solidFill>
              </a:rPr>
              <a:t> </a:t>
            </a:r>
          </a:p>
          <a:p>
            <a:endParaRPr lang="pl-PL" sz="1800" dirty="0">
              <a:solidFill>
                <a:srgbClr val="FFFFFF"/>
              </a:solidFill>
            </a:endParaRPr>
          </a:p>
        </p:txBody>
      </p:sp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1D4B77F6-C1B5-0346-A17B-E08B5B07B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169" r="28252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36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1F6963-60A3-A649-9E4B-4160EA52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Tajemnica korespondencji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107A15-9833-744C-83EA-3FD405664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3" y="2546223"/>
            <a:ext cx="6746789" cy="410170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pl-PL" sz="1400" dirty="0">
                <a:solidFill>
                  <a:srgbClr val="FFFFFF"/>
                </a:solidFill>
              </a:rPr>
              <a:t>Korespondencja może być prowadzona w dowolnej formie, byle tylko spełniony był warunek poufności, tj. przeznaczenia zindywidualizowanej przesyłki dla konkretnej osoby,</a:t>
            </a:r>
          </a:p>
          <a:p>
            <a:pPr>
              <a:lnSpc>
                <a:spcPct val="110000"/>
              </a:lnSpc>
            </a:pPr>
            <a:r>
              <a:rPr lang="pl-PL" sz="1400" b="1" dirty="0">
                <a:solidFill>
                  <a:srgbClr val="FFFFFF"/>
                </a:solidFill>
              </a:rPr>
              <a:t>Korespondencja powinna być utrwalona </a:t>
            </a:r>
            <a:r>
              <a:rPr lang="pl-PL" sz="1400" dirty="0">
                <a:solidFill>
                  <a:srgbClr val="FFFFFF"/>
                </a:solidFill>
              </a:rPr>
              <a:t>przed procesem zapoznania się̨ przez adresata;</a:t>
            </a:r>
          </a:p>
          <a:p>
            <a:pPr>
              <a:lnSpc>
                <a:spcPct val="110000"/>
              </a:lnSpc>
            </a:pPr>
            <a:r>
              <a:rPr lang="pl-PL" sz="1400" dirty="0">
                <a:solidFill>
                  <a:srgbClr val="FFFFFF"/>
                </a:solidFill>
              </a:rPr>
              <a:t>Zarówno nadawca, jak i adresat korespondencji mogą̨ nie wyrazić́ zgody na jej rozpowszechnianie, powołując się̨ na ochronę swoich dóbr osobistych, a zwłaszcza tajemnicę korespondencji, ochronę̨ prywatności, ochronę̨ czci. </a:t>
            </a:r>
          </a:p>
          <a:p>
            <a:pPr>
              <a:lnSpc>
                <a:spcPct val="110000"/>
              </a:lnSpc>
            </a:pPr>
            <a:r>
              <a:rPr lang="pl-PL" sz="1400" dirty="0">
                <a:solidFill>
                  <a:srgbClr val="FFFFFF"/>
                </a:solidFill>
              </a:rPr>
              <a:t>Prawo adresata do decydowania o rozpowszechnieniu korespondencji może być ograniczone tylko wówczas, gdy zawiera ona tajemnicę podlegającą ochronie na podstawie przepisów szczególnych (np. tajemnicę przedsiębiorstwa, bankową, skarbową, handlową, zawodową, służbową, wojskową, medyczną) - wyrok SA w Warszawie z 16.02.2017 r., VI </a:t>
            </a:r>
            <a:r>
              <a:rPr lang="pl-PL" sz="1400" dirty="0" err="1">
                <a:solidFill>
                  <a:srgbClr val="FFFFFF"/>
                </a:solidFill>
              </a:rPr>
              <a:t>ACa</a:t>
            </a:r>
            <a:r>
              <a:rPr lang="pl-PL" sz="1400" dirty="0">
                <a:solidFill>
                  <a:srgbClr val="FFFFFF"/>
                </a:solidFill>
              </a:rPr>
              <a:t> 1875/15) </a:t>
            </a:r>
          </a:p>
          <a:p>
            <a:pPr>
              <a:lnSpc>
                <a:spcPct val="110000"/>
              </a:lnSpc>
            </a:pPr>
            <a:br>
              <a:rPr lang="pl-PL" sz="1100" dirty="0">
                <a:solidFill>
                  <a:srgbClr val="FFFFFF"/>
                </a:solidFill>
              </a:rPr>
            </a:br>
            <a:endParaRPr lang="pl-PL" sz="11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pl-PL" sz="1100" dirty="0">
              <a:solidFill>
                <a:srgbClr val="FFFFFF"/>
              </a:solidFill>
            </a:endParaRP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B1550B3D-3E72-EA75-0D85-F1558433C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858" r="29563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AD06D0-C7D0-2641-9F87-BDE09FD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Wspólne reguły dla wizerunku i korespondencji – art. 83 Pr. Aut.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353B09-1CE4-A549-9EE2-7B9F9BED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/>
              <a:t>Do roszczeń w przypadku rozpowszechniania wizerunku osoby na nim przedstawionej oraz rozpowszechniania korespondencji bez wymaganego zezwolenia osoby, do której została skierowana, stosuje się odpowiednio przepis </a:t>
            </a:r>
            <a:r>
              <a:rPr lang="pl-PL" dirty="0">
                <a:highlight>
                  <a:srgbClr val="FFFF00"/>
                </a:highlight>
              </a:rPr>
              <a:t>art. 78 ust. 1; </a:t>
            </a:r>
            <a:r>
              <a:rPr lang="pl-PL" dirty="0"/>
              <a:t>roszczeń tych </a:t>
            </a:r>
            <a:r>
              <a:rPr lang="pl-PL" u="sng" dirty="0"/>
              <a:t>nie można dochodzić po upływie 20 lat od śmierci tych osób</a:t>
            </a:r>
            <a:r>
              <a:rPr lang="pl-PL" dirty="0"/>
              <a:t>. </a:t>
            </a:r>
          </a:p>
          <a:p>
            <a:r>
              <a:rPr lang="pl-PL" dirty="0"/>
              <a:t>W przypadku </a:t>
            </a:r>
            <a:r>
              <a:rPr lang="pl-PL" b="1" u="sng" dirty="0"/>
              <a:t>bezprawnego rozpowszechniania wizerunku lub korespondencji osobom uprawnionym przysługują̨ następujące uprawnienia: </a:t>
            </a:r>
          </a:p>
          <a:p>
            <a:r>
              <a:rPr lang="pl-PL" dirty="0"/>
              <a:t>1. Żądanie zaniechania działań zagrażających lub naruszających te dobra; </a:t>
            </a:r>
          </a:p>
          <a:p>
            <a:r>
              <a:rPr lang="pl-PL" dirty="0"/>
              <a:t>2. Żądanie dopełnienia czynności polegających na usunięciu skutków naruszenia, w szczególności złożenia publicznego oświadczenia o odpowiedniej treści i formie; </a:t>
            </a:r>
          </a:p>
          <a:p>
            <a:r>
              <a:rPr lang="pl-PL" dirty="0"/>
              <a:t>3. W razie zawinionego naruszenia można dodatkowo domagać się̨ odpowiedniej sumy pieniężnej tytułem zadośćuczynienia za doznaną krzywdę̨ lub zobowiązania sprawcy, aby uiścił odpowiednią sumę pieniężną na wskazany cel społeczny (art.  78 ust. 1 Pr. Aut.)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4663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8645F7-0D5D-AA44-9089-BBA75A6E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86603"/>
            <a:ext cx="11530584" cy="1606205"/>
          </a:xfrm>
        </p:spPr>
        <p:txBody>
          <a:bodyPr>
            <a:normAutofit fontScale="90000"/>
          </a:bodyPr>
          <a:lstStyle/>
          <a:p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Roszczenia cywilnoprawne z tytułu naruszenia prawa do wizerunku i prawa adresata korespondencji 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2FB215F-947C-F54E-B7A2-41BCB0763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Majątkowe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099DA128-9CA2-6845-8858-76A0195F5F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l-PL" dirty="0"/>
              <a:t>Roszczenie zadośćuczynienia pieniężnego za doznaną krzywdę,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AA0BB7F4-0EE7-C040-98AF-44D24F09E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Niemajątkowe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5063BA3A-CB94-6C4D-88A5-8FD665F4A58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l-PL" dirty="0"/>
              <a:t>roszczenie o zaniechanie działań́ zagrażających naruszeniem lub naruszających prawo do wizerunku lub korespondencji;</a:t>
            </a:r>
          </a:p>
          <a:p>
            <a:r>
              <a:rPr lang="pl-PL" dirty="0"/>
              <a:t>roszczenie o dopełnienie czynności potrzebnych do usunięcia skutków naruszenia,</a:t>
            </a:r>
          </a:p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2C38855-E0A1-A801-CCCE-7EA15A09D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040" y="3984000"/>
            <a:ext cx="4784289" cy="247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99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az 12" descr="Obraz zawierający osoba, człowiek, w pomieszczeniu, pozowanie&#10;&#10;Opis wygenerowany automatycznie">
            <a:extLst>
              <a:ext uri="{FF2B5EF4-FFF2-40B4-BE49-F238E27FC236}">
                <a16:creationId xmlns:a16="http://schemas.microsoft.com/office/drawing/2014/main" id="{495064A4-A6F6-50F2-81AC-9118C9D39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7" b="24833"/>
          <a:stretch/>
        </p:blipFill>
        <p:spPr>
          <a:xfrm>
            <a:off x="6248" y="0"/>
            <a:ext cx="12191977" cy="685802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C0DDEC2B-E0DE-0FF4-9066-94680F81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Dziękuję</a:t>
            </a:r>
            <a:r>
              <a:rPr lang="en-US" sz="6000" dirty="0">
                <a:solidFill>
                  <a:schemeClr val="bg1"/>
                </a:solidFill>
              </a:rPr>
              <a:t> za </a:t>
            </a:r>
            <a:r>
              <a:rPr lang="en-US" sz="6000" dirty="0" err="1">
                <a:solidFill>
                  <a:schemeClr val="bg1"/>
                </a:solidFill>
              </a:rPr>
              <a:t>uwagę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A5BF3EBA-6A26-091F-2963-3AD4E6318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3038" y="4699665"/>
            <a:ext cx="4140578" cy="1728469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chemeClr val="bg1"/>
                </a:solidFill>
              </a:rPr>
              <a:t>Korzystając</a:t>
            </a:r>
            <a:r>
              <a:rPr lang="en-US" sz="1500" dirty="0">
                <a:solidFill>
                  <a:schemeClr val="bg1"/>
                </a:solidFill>
              </a:rPr>
              <a:t> z </a:t>
            </a:r>
            <a:r>
              <a:rPr lang="en-US" sz="1500" dirty="0" err="1">
                <a:solidFill>
                  <a:schemeClr val="bg1"/>
                </a:solidFill>
              </a:rPr>
              <a:t>wizerunku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publicznie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znanej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osoby</a:t>
            </a:r>
            <a:r>
              <a:rPr lang="en-US" sz="1500" dirty="0">
                <a:solidFill>
                  <a:schemeClr val="bg1"/>
                </a:solidFill>
              </a:rPr>
              <a:t>, </a:t>
            </a:r>
            <a:r>
              <a:rPr lang="en-US" sz="1500" dirty="0" err="1">
                <a:solidFill>
                  <a:schemeClr val="bg1"/>
                </a:solidFill>
              </a:rPr>
              <a:t>której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wizerunek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został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utrwalony</a:t>
            </a:r>
            <a:r>
              <a:rPr lang="en-US" sz="1500" dirty="0">
                <a:solidFill>
                  <a:schemeClr val="bg1"/>
                </a:solidFill>
              </a:rPr>
              <a:t> w </a:t>
            </a:r>
            <a:r>
              <a:rPr lang="en-US" sz="1500" dirty="0" err="1">
                <a:solidFill>
                  <a:schemeClr val="bg1"/>
                </a:solidFill>
              </a:rPr>
              <a:t>związku</a:t>
            </a:r>
            <a:r>
              <a:rPr lang="en-US" sz="1500" dirty="0">
                <a:solidFill>
                  <a:schemeClr val="bg1"/>
                </a:solidFill>
              </a:rPr>
              <a:t> z </a:t>
            </a:r>
            <a:r>
              <a:rPr lang="en-US" sz="1500" dirty="0" err="1">
                <a:solidFill>
                  <a:schemeClr val="bg1"/>
                </a:solidFill>
              </a:rPr>
              <a:t>jej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działalnością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zawodową</a:t>
            </a:r>
            <a:r>
              <a:rPr lang="en-US" sz="1500" dirty="0">
                <a:solidFill>
                  <a:schemeClr val="bg1"/>
                </a:solidFill>
              </a:rPr>
              <a:t> I za </a:t>
            </a:r>
            <a:r>
              <a:rPr lang="en-US" sz="1500" dirty="0" err="1">
                <a:solidFill>
                  <a:schemeClr val="bg1"/>
                </a:solidFill>
              </a:rPr>
              <a:t>który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niewątpliwie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uzyskała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odpowiednie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wynagrodzenie</a:t>
            </a:r>
            <a:r>
              <a:rPr lang="en-US" sz="1500" dirty="0">
                <a:solidFill>
                  <a:schemeClr val="bg1"/>
                </a:solidFill>
              </a:rPr>
              <a:t> za </a:t>
            </a:r>
            <a:r>
              <a:rPr lang="en-US" sz="1500" dirty="0" err="1">
                <a:solidFill>
                  <a:schemeClr val="bg1"/>
                </a:solidFill>
              </a:rPr>
              <a:t>pozowanie</a:t>
            </a:r>
            <a:r>
              <a:rPr lang="en-US" sz="15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DEC8C2B-4316-9560-50A4-C7D9CC681812}"/>
              </a:ext>
            </a:extLst>
          </p:cNvPr>
          <p:cNvSpPr txBox="1"/>
          <p:nvPr/>
        </p:nvSpPr>
        <p:spPr>
          <a:xfrm>
            <a:off x="9588387" y="6657945"/>
            <a:ext cx="260359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://capuchinox.com/george-clooney-cafe-nespress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0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5D605A-3837-C20C-87DD-93C9E165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pl-PL"/>
              <a:t>Pojęcie portretu</a:t>
            </a:r>
            <a:endParaRPr lang="pl-PL" dirty="0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D31AC01C-FE7C-550A-82A3-1EE2121D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424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10F50B-6593-A293-37A8-9A700D30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800" dirty="0"/>
              <a:t>Posługiwała się nim ustawa o prawie autorskim z 10 lipca 1952 r.</a:t>
            </a:r>
          </a:p>
          <a:p>
            <a:pPr>
              <a:lnSpc>
                <a:spcPct val="110000"/>
              </a:lnSpc>
            </a:pPr>
            <a:r>
              <a:rPr lang="pl-PL" sz="1800" dirty="0"/>
              <a:t>Oznaczał nośnik materialny, na którym utrwalono wizerunek przy pomocy techniki z zakresu sztuki dzieł plastycznych, techniki fotograficznej i filmowej</a:t>
            </a:r>
          </a:p>
          <a:p>
            <a:pPr>
              <a:lnSpc>
                <a:spcPct val="110000"/>
              </a:lnSpc>
            </a:pPr>
            <a:r>
              <a:rPr lang="pl-PL" sz="1800" dirty="0"/>
              <a:t>W obecnie obowiązującej ustawie zrezygnowano z tego wyodrębnienia</a:t>
            </a:r>
          </a:p>
          <a:p>
            <a:pPr>
              <a:lnSpc>
                <a:spcPct val="110000"/>
              </a:lnSpc>
            </a:pPr>
            <a:r>
              <a:rPr lang="pl-PL" sz="1800" dirty="0"/>
              <a:t>Wizerunek niezależnie od tego czy zostanie zakwalifikowany jako utwór pozostaje dobrem osobistym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909DAE1-199A-9ADF-E531-B603790CA0F8}"/>
              </a:ext>
            </a:extLst>
          </p:cNvPr>
          <p:cNvSpPr txBox="1"/>
          <p:nvPr/>
        </p:nvSpPr>
        <p:spPr>
          <a:xfrm>
            <a:off x="1954058" y="6657945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://www.flickr.com/photos/wallyg/139055774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2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F73C048-AE2D-D846-85D1-CD22C02D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Elementy pojęcia wizerunku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B7CD665-BC1D-0D4B-8C88-FC357749C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Fizyczne przedstawienie postaci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2EBB4A6-96DA-FC44-ACAB-971A96B97A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polega na przedstawieniu cech twarzy lub całej postaci, które pozwalają̨ zidentyfikować́ jakaś osobę̨ jako określoną jednostkę fizyczną </a:t>
            </a:r>
          </a:p>
          <a:p>
            <a:endParaRPr lang="pl-PL" dirty="0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7C498E8C-582E-5F43-BA26-A9E6D416E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rozpoznawalność</a:t>
            </a:r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893F0CA2-C519-FE42-9F94-2FCAB76466B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b="1" u="sng" dirty="0"/>
              <a:t>Podstawowy warunek przyznania ochrony wizerunku,</a:t>
            </a:r>
          </a:p>
          <a:p>
            <a:r>
              <a:rPr lang="pl-PL" dirty="0"/>
              <a:t>takie przedstawienie wizerunku danej osoby, aby mogła ona być rozpoznawalna wśród odbiorców, </a:t>
            </a:r>
          </a:p>
          <a:p>
            <a:pPr algn="just"/>
            <a:r>
              <a:rPr lang="pl-PL" b="1" dirty="0"/>
              <a:t>Dla uznania przesłanki identyfikacji danej osoby nie jest wystarczające, że tylko niektórzy, jak osoby bliskie i z kręgu znajomych, mogą̨ zidentyfikować́ wizerunek.</a:t>
            </a:r>
          </a:p>
          <a:p>
            <a:r>
              <a:rPr lang="pl-PL" dirty="0"/>
              <a:t>Do rozpowszechnienia wizerunku dochodzi wówczas, gdy cechy pozwalają̨ na identyfikację osoby w nim przedstawionej. </a:t>
            </a:r>
          </a:p>
          <a:p>
            <a:r>
              <a:rPr lang="pl-PL" dirty="0"/>
              <a:t>Do identyfikacji mogą służyć informacje zawarte w tekście towarzyszącym  rozpowszechnionemu wizerunkowi,</a:t>
            </a:r>
          </a:p>
        </p:txBody>
      </p:sp>
      <p:pic>
        <p:nvPicPr>
          <p:cNvPr id="3" name="Obraz 2" descr="Obraz zawierający na wolnym powietrzu, drzewo, osoba&#10;&#10;Opis wygenerowany automatycznie">
            <a:extLst>
              <a:ext uri="{FF2B5EF4-FFF2-40B4-BE49-F238E27FC236}">
                <a16:creationId xmlns:a16="http://schemas.microsoft.com/office/drawing/2014/main" id="{95698575-111F-4A93-463E-CDB7039E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3680" y="3622026"/>
            <a:ext cx="4446936" cy="241166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A8D1B2AC-0D62-9E35-8DA9-735FE3CCD158}"/>
              </a:ext>
            </a:extLst>
          </p:cNvPr>
          <p:cNvSpPr txBox="1"/>
          <p:nvPr/>
        </p:nvSpPr>
        <p:spPr>
          <a:xfrm>
            <a:off x="1290080" y="5869094"/>
            <a:ext cx="4446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s://multiglom.com/2011/07/02/plaster-cast-movies/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nc-nd/3.0/"/>
              </a:rPr>
              <a:t>CC BY-NC-ND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305745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E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7" name="Tytuł 6">
            <a:extLst>
              <a:ext uri="{FF2B5EF4-FFF2-40B4-BE49-F238E27FC236}">
                <a16:creationId xmlns:a16="http://schemas.microsoft.com/office/drawing/2014/main" id="{BAC4994E-418D-0B47-B33E-31C5328E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Przykład: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F776C7-9153-A941-93B3-F0C49F038DDA}"/>
              </a:ext>
            </a:extLst>
          </p:cNvPr>
          <p:cNvSpPr txBox="1"/>
          <p:nvPr/>
        </p:nvSpPr>
        <p:spPr>
          <a:xfrm>
            <a:off x="7093836" y="6393921"/>
            <a:ext cx="2281176" cy="519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/>
              <a:t>Źródło</a:t>
            </a:r>
            <a:r>
              <a:rPr lang="en-US" dirty="0"/>
              <a:t>: </a:t>
            </a:r>
            <a:r>
              <a:rPr lang="en-US" dirty="0" err="1"/>
              <a:t>interia.pl</a:t>
            </a:r>
            <a:endParaRPr lang="en-US" dirty="0"/>
          </a:p>
        </p:txBody>
      </p:sp>
      <p:pic>
        <p:nvPicPr>
          <p:cNvPr id="10" name="Symbol zastępczy zawartości 9" descr="Obraz zawierający tekst&#10;&#10;Opis wygenerowany automatycznie">
            <a:extLst>
              <a:ext uri="{FF2B5EF4-FFF2-40B4-BE49-F238E27FC236}">
                <a16:creationId xmlns:a16="http://schemas.microsoft.com/office/drawing/2014/main" id="{ECF1E402-B6F2-F445-8969-12CF57469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96" t="8513" r="9225" b="21816"/>
          <a:stretch/>
        </p:blipFill>
        <p:spPr>
          <a:xfrm>
            <a:off x="4140083" y="435572"/>
            <a:ext cx="7480164" cy="5986856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3E0682D7-AD42-1640-85CC-FE8777FA9675}"/>
              </a:ext>
            </a:extLst>
          </p:cNvPr>
          <p:cNvSpPr txBox="1"/>
          <p:nvPr/>
        </p:nvSpPr>
        <p:spPr>
          <a:xfrm>
            <a:off x="284205" y="3027405"/>
            <a:ext cx="35093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SN wyr . z dn. 27.03.2003 r., IV CKN 1819/00 – stwierdzenie naruszenia prawa do wizerunku następuje wówczas, gdy opublikowana w prasie bez zgody tej osoby fotografia wykonana jest w sposób umożliwiający identyfikację tej osoby. </a:t>
            </a:r>
          </a:p>
        </p:txBody>
      </p:sp>
    </p:spTree>
    <p:extLst>
      <p:ext uri="{BB962C8B-B14F-4D97-AF65-F5344CB8AC3E}">
        <p14:creationId xmlns:p14="http://schemas.microsoft.com/office/powerpoint/2010/main" val="427057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0315CEA-C5FC-C329-93E9-1856600F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Wizerunek w prawie prasowym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E3E882-7FB2-D995-A986-57413C05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14" y="2523849"/>
            <a:ext cx="6593303" cy="381729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500" b="1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art. 13 ustawy z dnia 26 stycznia 1984 r. </a:t>
            </a:r>
            <a:r>
              <a:rPr lang="pl-PL" sz="1500" b="1" i="1" dirty="0">
                <a:solidFill>
                  <a:srgbClr val="FFFFFF"/>
                </a:solidFill>
                <a:latin typeface="Lato" panose="020F0502020204030203" pitchFamily="34" charset="0"/>
              </a:rPr>
              <a:t>P</a:t>
            </a:r>
            <a:r>
              <a:rPr lang="pl-PL" sz="1500" b="1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rawo prasowe</a:t>
            </a:r>
            <a:br>
              <a:rPr lang="pl-PL" sz="1500" b="0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</a:br>
            <a:r>
              <a:rPr lang="pl-PL" sz="1500" b="0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1. Nie wolno wypowiadać w prasie opinii co do rozstrzygnięcia w postępowaniu sądowym przed wydaniem orzeczenia w I instancji.</a:t>
            </a:r>
            <a:br>
              <a:rPr lang="pl-PL" sz="1500" b="0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</a:br>
            <a:r>
              <a:rPr lang="pl-PL" sz="1500" b="0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2. </a:t>
            </a:r>
            <a:r>
              <a:rPr lang="pl-PL" sz="1500" b="1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Nie wolno publikować w prasie wizerunku i innych danych osobowych osób, przeciwko którym toczy się postępowanie przygotowawcze lub sądowe, jak również danych osobowych i </a:t>
            </a:r>
            <a:r>
              <a:rPr lang="pl-PL" sz="1500" b="1" i="1" dirty="0">
                <a:solidFill>
                  <a:srgbClr val="FFFFFF"/>
                </a:solidFill>
                <a:latin typeface="Lato" panose="020F0502020204030203" pitchFamily="34" charset="0"/>
              </a:rPr>
              <a:t>wizerunku</a:t>
            </a:r>
            <a:r>
              <a:rPr lang="pl-PL" sz="1500" b="1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 świadków, pokrzywdzonych i poszkodowanych, chyba że osoby te wyrażą na to zgodę</a:t>
            </a:r>
            <a:r>
              <a:rPr lang="pl-PL" sz="1500" b="0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.</a:t>
            </a:r>
            <a:br>
              <a:rPr lang="pl-PL" sz="1500" dirty="0">
                <a:solidFill>
                  <a:srgbClr val="FFFFFF"/>
                </a:solidFill>
              </a:rPr>
            </a:br>
            <a:r>
              <a:rPr lang="pl-PL" sz="1500" b="0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3. Ograniczenie, o którym mowa w ust. 2, nie narusza przepisów innych ustaw.</a:t>
            </a:r>
            <a:r>
              <a:rPr lang="pl-PL" sz="15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pl-PL" sz="1500" b="0" i="1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Właściwy prokurator lub sąd może zezwolić, ze względu na ważny interes społeczny, na ujawnienie wizerunku i innych danych osobowych osób, przeciwko którym toczy się postępowanie przygotowawcze lub sądowe.</a:t>
            </a:r>
            <a:r>
              <a:rPr lang="pl-PL" sz="15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 (…)</a:t>
            </a:r>
            <a:endParaRPr lang="pl-PL" sz="1500" dirty="0">
              <a:solidFill>
                <a:srgbClr val="FFFFFF"/>
              </a:solidFill>
            </a:endParaRPr>
          </a:p>
        </p:txBody>
      </p:sp>
      <p:pic>
        <p:nvPicPr>
          <p:cNvPr id="5" name="Obraz 4" descr="Obraz zawierający tekst, gazeta, akcesoria&#10;&#10;Opis wygenerowany automatycznie">
            <a:extLst>
              <a:ext uri="{FF2B5EF4-FFF2-40B4-BE49-F238E27FC236}">
                <a16:creationId xmlns:a16="http://schemas.microsoft.com/office/drawing/2014/main" id="{76119353-8600-08EC-B38E-ED4FBF3A3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024" r="34243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2F57CDA-101E-D571-6D9C-1B2C32894059}"/>
              </a:ext>
            </a:extLst>
          </p:cNvPr>
          <p:cNvSpPr txBox="1"/>
          <p:nvPr/>
        </p:nvSpPr>
        <p:spPr>
          <a:xfrm>
            <a:off x="9588402" y="6657945"/>
            <a:ext cx="260359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apfvalblog.blogspot.com/2021/03/la-presse-et-les-medias-en-classe-de_23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269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C15893A-1EE3-094F-B656-98D1435D3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pl-PL" sz="2800">
                <a:solidFill>
                  <a:srgbClr val="FFFFFF"/>
                </a:solidFill>
              </a:rPr>
              <a:t>Charakterystyczne elementy wizerunku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63ECEA-1943-4BB9-84A7-084E71E7B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3" y="2523850"/>
            <a:ext cx="4077730" cy="3926376"/>
          </a:xfrm>
        </p:spPr>
        <p:txBody>
          <a:bodyPr>
            <a:normAutofit/>
          </a:bodyPr>
          <a:lstStyle/>
          <a:p>
            <a:r>
              <a:rPr lang="pl-PL" sz="1200" b="1" dirty="0"/>
              <a:t>Wizerunek definiowany jest jako wygląd człowieka, jego podobizna, jego obraz fizyczny.</a:t>
            </a:r>
            <a:r>
              <a:rPr lang="pl-PL" sz="1200" dirty="0"/>
              <a:t> </a:t>
            </a:r>
          </a:p>
          <a:p>
            <a:r>
              <a:rPr lang="pl-PL" sz="1200" dirty="0"/>
              <a:t>Do pojęcia „wizerunek” można </a:t>
            </a:r>
            <a:r>
              <a:rPr lang="pl-PL" sz="1200" b="1" dirty="0"/>
              <a:t>włączyć́ dodatkowe elementy takie jak: charakteryzacja,</a:t>
            </a:r>
            <a:r>
              <a:rPr lang="pl-PL" sz="1200" dirty="0"/>
              <a:t> ubiór, sposób poruszania się̨, inne elementy identyfikujące, np. okulary, fryzura charakterystyczne tatuaże, czy nawet szczególna linia profilu bądź́ charakterystyczny cień. </a:t>
            </a:r>
          </a:p>
          <a:p>
            <a:r>
              <a:rPr lang="pl-PL" sz="1200" dirty="0"/>
              <a:t>Za wizerunek w analizowanym znaczeniu </a:t>
            </a:r>
            <a:r>
              <a:rPr lang="pl-PL" sz="1200" u="sng" dirty="0"/>
              <a:t>nie można uznać sposobu postrzegania i oceny danej osoby w odbiorze zewnętrznym </a:t>
            </a:r>
            <a:r>
              <a:rPr lang="pl-PL" sz="1200" dirty="0"/>
              <a:t>(jej życiorysu, cech charakteru, postepowania, utrwalonej pozycji zawodowej) (wyrok SA w Warszawie z 22.05.2015 r., I </a:t>
            </a:r>
            <a:r>
              <a:rPr lang="pl-PL" sz="1200" dirty="0" err="1"/>
              <a:t>ACa</a:t>
            </a:r>
            <a:r>
              <a:rPr lang="pl-PL" sz="1200" dirty="0"/>
              <a:t> 1741/14, LEX nr 1755241; wyrok SA w Warszawie z 10.04.2015 r., I </a:t>
            </a:r>
            <a:r>
              <a:rPr lang="pl-PL" sz="1200" dirty="0" err="1"/>
              <a:t>ACa</a:t>
            </a:r>
            <a:r>
              <a:rPr lang="pl-PL" sz="1200" dirty="0"/>
              <a:t> 1471/14, LEX nr 1740728)</a:t>
            </a:r>
          </a:p>
          <a:p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5" name="Symbol zastępczy zawartości 4" descr="Obraz zawierający osoba, kobieta&#10;&#10;Opis wygenerowany automatycznie">
            <a:extLst>
              <a:ext uri="{FF2B5EF4-FFF2-40B4-BE49-F238E27FC236}">
                <a16:creationId xmlns:a16="http://schemas.microsoft.com/office/drawing/2014/main" id="{F8B01E08-D151-EC41-80E2-D5F6EBC8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17" r="-2" b="6509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A7B6493-208E-1A4D-8A30-C250E57C5F1A}"/>
              </a:ext>
            </a:extLst>
          </p:cNvPr>
          <p:cNvSpPr txBox="1"/>
          <p:nvPr/>
        </p:nvSpPr>
        <p:spPr>
          <a:xfrm>
            <a:off x="9565959" y="6657945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://willowmanor.blogspot.com/2009/07/tatt-or-no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1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328930B-9D3F-F746-B4CA-81220676A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Postaci wizerunku – maska artystyczna</a:t>
            </a:r>
          </a:p>
        </p:txBody>
      </p:sp>
      <p:pic>
        <p:nvPicPr>
          <p:cNvPr id="11" name="Symbol zastępczy zawartości 10" descr="Obraz zawierający mężczyzna, osoba, stojące, kostium&#10;&#10;Opis wygenerowany automatycznie">
            <a:extLst>
              <a:ext uri="{FF2B5EF4-FFF2-40B4-BE49-F238E27FC236}">
                <a16:creationId xmlns:a16="http://schemas.microsoft.com/office/drawing/2014/main" id="{9CFD717D-7E14-EB4E-A410-1CAA7513C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425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0C79965-082B-304E-B69F-08B9284DC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Jest to wizerunek, jaki artysta sztucznie sobie stwarza dla oddania cudzej, a nie własnej postaci,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Rozpoznawalność maski artystycznej ,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106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4EABDB"/>
      </a:accent1>
      <a:accent2>
        <a:srgbClr val="5B7BDE"/>
      </a:accent2>
      <a:accent3>
        <a:srgbClr val="8B79E4"/>
      </a:accent3>
      <a:accent4>
        <a:srgbClr val="A85BDE"/>
      </a:accent4>
      <a:accent5>
        <a:srgbClr val="E479E3"/>
      </a:accent5>
      <a:accent6>
        <a:srgbClr val="DE5BA6"/>
      </a:accent6>
      <a:hlink>
        <a:srgbClr val="A8765D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3753</Words>
  <Application>Microsoft Macintosh PowerPoint</Application>
  <PresentationFormat>Panoramiczny</PresentationFormat>
  <Paragraphs>210</Paragraphs>
  <Slides>36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4" baseType="lpstr">
      <vt:lpstr>Calibri</vt:lpstr>
      <vt:lpstr>HK Grotesk</vt:lpstr>
      <vt:lpstr>Lato</vt:lpstr>
      <vt:lpstr>Sagona Book</vt:lpstr>
      <vt:lpstr>Sagona ExtraLight</vt:lpstr>
      <vt:lpstr>Tahoma</vt:lpstr>
      <vt:lpstr>Wingdings</vt:lpstr>
      <vt:lpstr>RetrospectVTI</vt:lpstr>
      <vt:lpstr>Prawo do wizerunku</vt:lpstr>
      <vt:lpstr>Pojęcie wizerunku – poglądy doktryny</vt:lpstr>
      <vt:lpstr>Pojęcie wizerunku - orzecznictwo</vt:lpstr>
      <vt:lpstr>Pojęcie portretu</vt:lpstr>
      <vt:lpstr>Elementy pojęcia wizerunku</vt:lpstr>
      <vt:lpstr>Przykład:</vt:lpstr>
      <vt:lpstr>Wizerunek w prawie prasowym</vt:lpstr>
      <vt:lpstr>Charakterystyczne elementy wizerunku </vt:lpstr>
      <vt:lpstr>Postaci wizerunku – maska artystyczna</vt:lpstr>
      <vt:lpstr>Postaci wizerunku - głos</vt:lpstr>
      <vt:lpstr>Postaci wizerunku - karykatura</vt:lpstr>
      <vt:lpstr>Inne postaci wizerunku</vt:lpstr>
      <vt:lpstr>Treść prawa do wizerunku</vt:lpstr>
      <vt:lpstr>Zasady rozpowszechniania wizerunku</vt:lpstr>
      <vt:lpstr>Zgoda na rozpowszechnienie wizerunku – kazus SA w Warszawie 5.12.2018 r. V ACa 863/17 </vt:lpstr>
      <vt:lpstr>Rozpowszechnianie wizerunku bez zgody portretowanego  Art. 81 ust. 1 zd. 2 i ust. 2 PR. Aut.</vt:lpstr>
      <vt:lpstr>Rozpowszechnianie wizerunku bez zgody osoby portretowanej </vt:lpstr>
      <vt:lpstr>Wizerunek pozowany </vt:lpstr>
      <vt:lpstr>Kazus Angie Sherbourne</vt:lpstr>
      <vt:lpstr>Wizerunek osób stanowiących element większej całości</vt:lpstr>
      <vt:lpstr>Przesłanki uznania wizerunku za element większej całości </vt:lpstr>
      <vt:lpstr>Wizerunek osób powszechnie znanych</vt:lpstr>
      <vt:lpstr>Osoba powszechnie znana </vt:lpstr>
      <vt:lpstr>Kryterium związku wykonania wizerunku z pełnioną funkcją</vt:lpstr>
      <vt:lpstr>Cel rozpowszechniania wizerunku</vt:lpstr>
      <vt:lpstr>Zagadnienia szczególne związane z ochroną wizerunku</vt:lpstr>
      <vt:lpstr>Wizerunek osób zmarłych </vt:lpstr>
      <vt:lpstr>Wizerunek postaci fikcyjnych</vt:lpstr>
      <vt:lpstr>Wizerunek Fryderyka Chopina</vt:lpstr>
      <vt:lpstr>Wizerunek sportowca </vt:lpstr>
      <vt:lpstr>Ciekawy przypadek Leo Messiego i Prawo Beckhama</vt:lpstr>
      <vt:lpstr>Prawo adresata korespondencji</vt:lpstr>
      <vt:lpstr>Tajemnica korespondencji</vt:lpstr>
      <vt:lpstr>Wspólne reguły dla wizerunku i korespondencji – art. 83 Pr. Aut.</vt:lpstr>
      <vt:lpstr>Roszczenia cywilnoprawne z tytułu naruszenia prawa do wizerunku i prawa adresata korespondencji 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Prawo do wizerunku</dc:title>
  <dc:creator>Agnieszka Kwiecień-Madej</dc:creator>
  <cp:lastModifiedBy>Agnieszka Kwiecień-Madej</cp:lastModifiedBy>
  <cp:revision>10</cp:revision>
  <dcterms:created xsi:type="dcterms:W3CDTF">2022-04-25T15:25:36Z</dcterms:created>
  <dcterms:modified xsi:type="dcterms:W3CDTF">2024-04-17T05:26:08Z</dcterms:modified>
</cp:coreProperties>
</file>